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29"/>
  </p:notesMasterIdLst>
  <p:handoutMasterIdLst>
    <p:handoutMasterId r:id="rId30"/>
  </p:handoutMasterIdLst>
  <p:sldIdLst>
    <p:sldId id="258" r:id="rId5"/>
    <p:sldId id="1820" r:id="rId6"/>
    <p:sldId id="268" r:id="rId7"/>
    <p:sldId id="272" r:id="rId8"/>
    <p:sldId id="2076136536" r:id="rId9"/>
    <p:sldId id="276" r:id="rId10"/>
    <p:sldId id="280" r:id="rId11"/>
    <p:sldId id="282" r:id="rId12"/>
    <p:sldId id="290" r:id="rId13"/>
    <p:sldId id="296" r:id="rId14"/>
    <p:sldId id="300" r:id="rId15"/>
    <p:sldId id="302" r:id="rId16"/>
    <p:sldId id="304" r:id="rId17"/>
    <p:sldId id="306" r:id="rId18"/>
    <p:sldId id="308" r:id="rId19"/>
    <p:sldId id="310" r:id="rId20"/>
    <p:sldId id="2076136537" r:id="rId21"/>
    <p:sldId id="1702" r:id="rId22"/>
    <p:sldId id="2076136538" r:id="rId23"/>
    <p:sldId id="2076136539" r:id="rId24"/>
    <p:sldId id="1759" r:id="rId25"/>
    <p:sldId id="2076136540" r:id="rId26"/>
    <p:sldId id="2076136541" r:id="rId27"/>
    <p:sldId id="2076136542"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83" autoAdjust="0"/>
    <p:restoredTop sz="59122" autoAdjust="0"/>
  </p:normalViewPr>
  <p:slideViewPr>
    <p:cSldViewPr snapToGrid="0">
      <p:cViewPr varScale="1">
        <p:scale>
          <a:sx n="61" d="100"/>
          <a:sy n="61" d="100"/>
        </p:scale>
        <p:origin x="573"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9/17/2021 1:14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9/17/2021 1:14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media/image-1.png#lightbox"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media/image-2.png#lightbo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edia/image-3.png#lightbox"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media/image-4.png#lightbo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media/image-5.png#lightbox"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media/image-6.png#lightbox"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media/image-7.png#lightbox"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media/image-10.png#lightbox" TargetMode="External"/><Relationship Id="rId5" Type="http://schemas.openxmlformats.org/officeDocument/2006/relationships/hyperlink" Target="../media/image-9.png#lightbox" TargetMode="External"/><Relationship Id="rId4" Type="http://schemas.openxmlformats.org/officeDocument/2006/relationships/hyperlink" Target="../media/image-8.png#lightbox"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https://docs.microsoft.com/en-us/learn/modules/get-started-with-ai-builder/
</a:t>
            </a:r>
          </a:p>
        </p:txBody>
      </p:sp>
      <p:sp>
        <p:nvSpPr>
          <p:cNvPr id="4" name="Slide Number Placeholder 3"/>
          <p:cNvSpPr>
            <a:spLocks noGrp="1"/>
          </p:cNvSpPr>
          <p:nvPr>
            <p:ph type="sldNum" sz="quarter" idx="10"/>
          </p:nvPr>
        </p:nvSpPr>
        <p:spPr/>
        <p:txBody>
          <a:bodyPr/>
          <a:lstStyle/>
          <a:p>
            <a:fld id="{6101C5E1-D8E9-464D-A93E-CE21651935A7}"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After your model has completed training, you can view important details about your newly trained model on a details page for that model. The information might vary depending on the model type.</a:t>
            </a:r>
          </a:p>
          <a:p>
            <a:r>
              <a:rPr dirty="0"/>
              <a:t>
On the model details page, you can see the customizations that you made to train your model. In some cases, it shows additional insights on the training performance. Some model types</a:t>
            </a:r>
            <a:r>
              <a:rPr lang="en-IN" dirty="0"/>
              <a:t> </a:t>
            </a:r>
            <a:r>
              <a:rPr dirty="0"/>
              <a:t>give you the opportunity to quick test your model to see it live in action.</a:t>
            </a:r>
          </a:p>
          <a:p>
            <a:r>
              <a:rPr dirty="0"/>
              <a:t>
You can access this page at any time from the left menu by selecting AI Builder &gt; Models and then searching for your model name.</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Your model can't be used until it is published. If you are satisfied with your model, select Publish to make it available.</a:t>
            </a:r>
          </a:p>
          <a:p>
            <a:r>
              <a:t>
Three main ways that you can use your model are:</a:t>
            </a:r>
          </a:p>
          <a:p>
            <a:r>
              <a:t>
As a component in an app</a:t>
            </a:r>
          </a:p>
          <a:p>
            <a:r>
              <a:t>
As an action in a flow</a:t>
            </a:r>
          </a:p>
          <a:p>
            <a:r>
              <a:t>
As new data in your database</a:t>
            </a:r>
          </a:p>
          <a:p>
            <a:r>
              <a:t>
When your model is published, select Use model to see a list of the available actions that you can take to use your model.</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In the Use your model pane, select Create new app, which appears if your model type supports it.</a:t>
            </a:r>
          </a:p>
          <a:p>
            <a:r>
              <a:rPr dirty="0"/>
              <a:t>
This selection redirects you to the canvas app creation experience, with the AI Builder component already added to your canvas and your model automatically linked to the component.</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You can add AI Builder components to your existing apps at any time by selecting the Insert tab and then selecting the component from the AI Builder menu.</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In the Use your model pane, select Create new flow, which appears if your model type supports it.</a:t>
            </a:r>
          </a:p>
          <a:p>
            <a:r>
              <a:rPr dirty="0"/>
              <a:t>
This selection redirects you to the flow template page in Power Automate. Confirm the connections and then select Continue.</a:t>
            </a:r>
          </a:p>
          <a:p>
            <a:r>
              <a:rPr dirty="0"/>
              <a:t>
In the flow creation experience, you'll find the AI Builder action already added to your flow and your model automatically linked to the action.</a:t>
            </a:r>
          </a:p>
          <a:p>
            <a:r>
              <a:rPr dirty="0"/>
              <a:t>
You can add the AI Builder action to solution-aware </a:t>
            </a:r>
            <a:r>
              <a:rPr dirty="0" err="1"/>
              <a:t>flowsby</a:t>
            </a:r>
            <a:r>
              <a:rPr dirty="0"/>
              <a:t> searching for the Predict action under </a:t>
            </a:r>
            <a:r>
              <a:rPr lang="en-US" dirty="0" err="1"/>
              <a:t>Dataverse</a:t>
            </a:r>
            <a:r>
              <a:rPr lang="en-US" dirty="0"/>
              <a:t> </a:t>
            </a:r>
            <a:r>
              <a:rPr dirty="0"/>
              <a:t>(current environment) and then selecting your model name from the Model drop-down menu.</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Some model types write the intelligence back to your database, so you can use it in your data views in Power Apps or Power BI.</a:t>
            </a:r>
          </a:p>
          <a:p>
            <a:r>
              <a:rPr dirty="0"/>
              <a:t>
After you have published your model, some model types automatically begin scheduling the model to write data back to your database by default. For others, you can customize the scheduling. In the Use your model pane, select Set run schedule to define the frequency. This option appears when the model supports it.</a:t>
            </a:r>
          </a:p>
          <a:p>
            <a:r>
              <a:rPr dirty="0"/>
              <a:t>
You have now learned the various ways that you can use your AI Builder models in Power Apps and Power Automate.</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dirty="0"/>
              <a:t>Employees who have quick access to information make better decisions, reduce errors, and save money. Chatbots create a personalized experience that simplifies how employees get information. Microsoft Power Virtual Agents and Microsoft </a:t>
            </a:r>
            <a:r>
              <a:rPr lang="en-US" dirty="0" err="1"/>
              <a:t>Dataverse</a:t>
            </a:r>
            <a:r>
              <a:rPr lang="en-US" dirty="0"/>
              <a:t> for Teams create intelligent chatbots to quickly respond to employee needs without building high-code solutions.</a:t>
            </a:r>
          </a:p>
          <a:p>
            <a:endParaRPr lang="en-US" dirty="0"/>
          </a:p>
          <a:p>
            <a:pPr>
              <a:spcBef>
                <a:spcPct val="43750"/>
              </a:spcBef>
              <a:spcAft>
                <a:spcPct val="43750"/>
              </a:spcAft>
            </a:pPr>
            <a:r>
              <a:rPr lang="en-US" dirty="0"/>
              <a:t>By the end of this course, you will be able to:</a:t>
            </a:r>
          </a:p>
          <a:p>
            <a:endParaRPr lang="en-US" dirty="0"/>
          </a:p>
          <a:p>
            <a:pPr>
              <a:spcBef>
                <a:spcPct val="43750"/>
              </a:spcBef>
              <a:spcAft>
                <a:spcPct val="43750"/>
              </a:spcAft>
            </a:pPr>
            <a:r>
              <a:rPr lang="en-US" dirty="0"/>
              <a:t>Create a chatbot.</a:t>
            </a:r>
          </a:p>
          <a:p>
            <a:endParaRPr lang="en-US" dirty="0"/>
          </a:p>
          <a:p>
            <a:pPr>
              <a:spcBef>
                <a:spcPct val="43750"/>
              </a:spcBef>
              <a:spcAft>
                <a:spcPct val="43750"/>
              </a:spcAft>
            </a:pPr>
            <a:r>
              <a:rPr lang="en-US" dirty="0"/>
              <a:t>Use the chatbot to call Microsoft Power Automate actions to retrieve data from </a:t>
            </a:r>
            <a:r>
              <a:rPr lang="en-US" dirty="0" err="1"/>
              <a:t>Dataverse</a:t>
            </a:r>
            <a:r>
              <a:rPr lang="en-US" dirty="0"/>
              <a:t> for Teams.</a:t>
            </a:r>
          </a:p>
          <a:p>
            <a:endParaRPr lang="en-US" dirty="0"/>
          </a:p>
          <a:p>
            <a:pPr>
              <a:spcBef>
                <a:spcPct val="43750"/>
              </a:spcBef>
              <a:spcAft>
                <a:spcPct val="43750"/>
              </a:spcAft>
            </a:pPr>
            <a:r>
              <a:rPr lang="en-US" dirty="0"/>
              <a:t>Publish the chatbot to your team or the whole company.</a:t>
            </a:r>
          </a:p>
          <a:p>
            <a:endParaRPr lang="en-US" dirty="0"/>
          </a:p>
          <a:p>
            <a:pPr>
              <a:spcBef>
                <a:spcPct val="43750"/>
              </a:spcBef>
              <a:spcAft>
                <a:spcPct val="43750"/>
              </a:spcAft>
            </a:pPr>
            <a:r>
              <a:rPr lang="en-US" dirty="0"/>
              <a:t>This module goes through the process of creating, editing, and then publishing a chatbot that provides contact information for an event planning team.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dirty="0"/>
              <a:t>To create chatbots (also referred to as </a:t>
            </a:r>
            <a:r>
              <a:rPr lang="en-US" i="1" dirty="0"/>
              <a:t>bots</a:t>
            </a:r>
            <a:r>
              <a:rPr lang="en-US" dirty="0"/>
              <a:t>), first install the Power Virtual Agents app in Microsoft Teams. Power Virtual Agents allows you to:</a:t>
            </a:r>
          </a:p>
          <a:p>
            <a:endParaRPr lang="en-US" dirty="0"/>
          </a:p>
          <a:p>
            <a:pPr marL="171450" indent="-171450">
              <a:spcBef>
                <a:spcPct val="43750"/>
              </a:spcBef>
              <a:spcAft>
                <a:spcPct val="43750"/>
              </a:spcAft>
              <a:buFont typeface="Arial" panose="020B0604020202020204" pitchFamily="34" charset="0"/>
              <a:buChar char="•"/>
            </a:pPr>
            <a:r>
              <a:rPr lang="en-US" dirty="0"/>
              <a:t>Create and edit chatbots.</a:t>
            </a:r>
          </a:p>
          <a:p>
            <a:pPr marL="171450" indent="-171450">
              <a:buFont typeface="Arial" panose="020B0604020202020204" pitchFamily="34" charset="0"/>
              <a:buChar char="•"/>
            </a:pPr>
            <a:endParaRPr lang="en-US" dirty="0"/>
          </a:p>
          <a:p>
            <a:pPr marL="171450" indent="-171450">
              <a:spcBef>
                <a:spcPct val="43750"/>
              </a:spcBef>
              <a:spcAft>
                <a:spcPct val="43750"/>
              </a:spcAft>
              <a:buFont typeface="Arial" panose="020B0604020202020204" pitchFamily="34" charset="0"/>
              <a:buChar char="•"/>
            </a:pPr>
            <a:r>
              <a:rPr lang="en-US" dirty="0"/>
              <a:t>Test the chatbot to see how well it works.</a:t>
            </a:r>
          </a:p>
          <a:p>
            <a:pPr marL="171450" indent="-171450">
              <a:buFont typeface="Arial" panose="020B0604020202020204" pitchFamily="34" charset="0"/>
              <a:buChar char="•"/>
            </a:pPr>
            <a:endParaRPr lang="en-US" dirty="0"/>
          </a:p>
          <a:p>
            <a:pPr marL="171450" indent="-171450">
              <a:spcBef>
                <a:spcPct val="43750"/>
              </a:spcBef>
              <a:spcAft>
                <a:spcPct val="43750"/>
              </a:spcAft>
              <a:buFont typeface="Arial" panose="020B0604020202020204" pitchFamily="34" charset="0"/>
              <a:buChar char="•"/>
            </a:pPr>
            <a:r>
              <a:rPr lang="en-US" dirty="0"/>
              <a:t>Publish the chatbot to your team or organization.</a:t>
            </a:r>
          </a:p>
          <a:p>
            <a:pPr marL="171450" indent="-171450">
              <a:buFont typeface="Arial" panose="020B0604020202020204" pitchFamily="34" charset="0"/>
              <a:buChar char="•"/>
            </a:pPr>
            <a:endParaRPr lang="en-US" dirty="0"/>
          </a:p>
          <a:p>
            <a:pPr marL="171450" indent="-171450">
              <a:spcBef>
                <a:spcPct val="43750"/>
              </a:spcBef>
              <a:spcAft>
                <a:spcPct val="43750"/>
              </a:spcAft>
              <a:buFont typeface="Arial" panose="020B0604020202020204" pitchFamily="34" charset="0"/>
              <a:buChar char="•"/>
            </a:pPr>
            <a:r>
              <a:rPr lang="en-US" dirty="0"/>
              <a:t>Review the bot's performance over time, note the questions that are asked, and assess how well it's answering questions.</a:t>
            </a:r>
          </a:p>
          <a:p>
            <a:endParaRPr lang="en-US" dirty="0"/>
          </a:p>
          <a:p>
            <a:pPr>
              <a:spcBef>
                <a:spcPct val="43750"/>
              </a:spcBef>
              <a:spcAft>
                <a:spcPct val="43750"/>
              </a:spcAft>
            </a:pPr>
            <a:r>
              <a:rPr lang="en-US" dirty="0"/>
              <a:t>To install Power Virtual Agents for Teams:</a:t>
            </a:r>
          </a:p>
          <a:p>
            <a:endParaRPr lang="en-US" dirty="0"/>
          </a:p>
          <a:p>
            <a:pPr marL="228600" indent="-228600">
              <a:spcBef>
                <a:spcPct val="43750"/>
              </a:spcBef>
              <a:spcAft>
                <a:spcPct val="43750"/>
              </a:spcAft>
              <a:buFont typeface="+mj-lt"/>
              <a:buAutoNum type="arabicPeriod"/>
            </a:pPr>
            <a:r>
              <a:rPr lang="en-US" dirty="0"/>
              <a:t>Open Teams and then select </a:t>
            </a:r>
            <a:r>
              <a:rPr lang="en-US" b="1" dirty="0"/>
              <a:t>Apps</a:t>
            </a:r>
            <a:r>
              <a:rPr lang="en-US" dirty="0"/>
              <a:t> from the left navigation bar.</a:t>
            </a:r>
          </a:p>
          <a:p>
            <a:pPr marL="228600" indent="-228600">
              <a:buFont typeface="+mj-lt"/>
              <a:buAutoNum type="arabicPeriod"/>
            </a:pPr>
            <a:endParaRPr lang="en-US" dirty="0"/>
          </a:p>
          <a:p>
            <a:pPr marL="228600" indent="-228600">
              <a:spcBef>
                <a:spcPct val="43750"/>
              </a:spcBef>
              <a:spcAft>
                <a:spcPct val="43750"/>
              </a:spcAft>
              <a:buFont typeface="+mj-lt"/>
              <a:buAutoNum type="arabicPeriod"/>
            </a:pPr>
            <a:r>
              <a:rPr lang="en-US" dirty="0"/>
              <a:t>Enter </a:t>
            </a:r>
            <a:r>
              <a:rPr lang="en-US" b="1" dirty="0"/>
              <a:t>Power Virtual Agents</a:t>
            </a:r>
            <a:r>
              <a:rPr lang="en-US" dirty="0"/>
              <a:t> in the search box and then select it from the search results.</a:t>
            </a:r>
          </a:p>
          <a:p>
            <a:pPr marL="228600" indent="-228600">
              <a:buFont typeface="+mj-lt"/>
              <a:buAutoNum type="arabicPeriod"/>
            </a:pPr>
            <a:endParaRPr lang="en-US" dirty="0"/>
          </a:p>
          <a:p>
            <a:pPr marL="0" indent="0">
              <a:spcBef>
                <a:spcPct val="43750"/>
              </a:spcBef>
              <a:spcAft>
                <a:spcPct val="43750"/>
              </a:spcAft>
              <a:buFont typeface="+mj-lt"/>
              <a:buNone/>
            </a:pPr>
            <a:r>
              <a:rPr lang="en-US" dirty="0"/>
              <a:t>[!div class="mx-</a:t>
            </a:r>
            <a:r>
              <a:rPr lang="en-US" dirty="0" err="1"/>
              <a:t>imgBorder</a:t>
            </a:r>
            <a:r>
              <a:rPr lang="en-US" dirty="0"/>
              <a:t>"] </a:t>
            </a:r>
            <a:r>
              <a:rPr lang="en-US" dirty="0">
                <a:hlinkClick r:id="rId3"/>
              </a:rPr>
              <a:t>Screenshot of the Apps feature in Teams with Power Virtual Agents search.</a:t>
            </a:r>
          </a:p>
          <a:p>
            <a:pPr marL="228600" indent="-228600">
              <a:buFont typeface="+mj-lt"/>
              <a:buAutoNum type="arabicPeriod"/>
            </a:pPr>
            <a:endParaRPr lang="en-US" dirty="0">
              <a:hlinkClick r:id="rId3"/>
            </a:endParaRPr>
          </a:p>
          <a:p>
            <a:pPr marL="0" indent="0">
              <a:spcBef>
                <a:spcPct val="43750"/>
              </a:spcBef>
              <a:spcAft>
                <a:spcPct val="43750"/>
              </a:spcAft>
              <a:buFont typeface="+mj-lt"/>
              <a:buNone/>
            </a:pPr>
            <a:r>
              <a:rPr lang="en-US" dirty="0"/>
              <a:t>3.   Select </a:t>
            </a:r>
            <a:r>
              <a:rPr lang="en-US" b="1" dirty="0"/>
              <a:t>Add</a:t>
            </a:r>
            <a:r>
              <a:rPr lang="en-US" dirty="0"/>
              <a:t> to install the Power Virtual Agents app in Teams.</a:t>
            </a:r>
          </a:p>
          <a:p>
            <a:pPr marL="228600" indent="-228600">
              <a:buFont typeface="+mj-lt"/>
              <a:buAutoNum type="arabicPeriod"/>
            </a:pPr>
            <a:endParaRPr lang="en-US" dirty="0"/>
          </a:p>
          <a:p>
            <a:pPr marL="0" indent="0">
              <a:spcBef>
                <a:spcPct val="43750"/>
              </a:spcBef>
              <a:spcAft>
                <a:spcPct val="43750"/>
              </a:spcAft>
              <a:buFont typeface="+mj-lt"/>
              <a:buNone/>
            </a:pPr>
            <a:r>
              <a:rPr lang="en-US" dirty="0"/>
              <a:t>[!div class="mx-</a:t>
            </a:r>
            <a:r>
              <a:rPr lang="en-US" dirty="0" err="1"/>
              <a:t>imgBorder</a:t>
            </a:r>
            <a:r>
              <a:rPr lang="en-US" dirty="0"/>
              <a:t>"] </a:t>
            </a:r>
            <a:r>
              <a:rPr lang="en-US" dirty="0">
                <a:hlinkClick r:id="rId3"/>
              </a:rPr>
              <a:t>Screenshot of the Apps feature in Teams with Power Virtual Agents search.</a:t>
            </a:r>
          </a:p>
          <a:p>
            <a:pPr marL="228600" indent="-228600">
              <a:buFont typeface="+mj-lt"/>
              <a:buAutoNum type="arabicPeriod"/>
            </a:pPr>
            <a:endParaRPr lang="en-US" dirty="0">
              <a:hlinkClick r:id="rId3"/>
            </a:endParaRPr>
          </a:p>
          <a:p>
            <a:pPr marL="0" indent="0">
              <a:spcBef>
                <a:spcPct val="43750"/>
              </a:spcBef>
              <a:spcAft>
                <a:spcPct val="43750"/>
              </a:spcAft>
              <a:buFont typeface="+mj-lt"/>
              <a:buNone/>
            </a:pPr>
            <a:r>
              <a:rPr lang="en-US" dirty="0"/>
              <a:t>[!NOTE] Pin the </a:t>
            </a:r>
            <a:r>
              <a:rPr lang="en-US" b="1" dirty="0"/>
              <a:t>Power Virtual Agents</a:t>
            </a:r>
            <a:r>
              <a:rPr lang="en-US" dirty="0"/>
              <a:t> app in Teams for easier access. Select the app by selecting the ellipsis (</a:t>
            </a:r>
            <a:r>
              <a:rPr lang="en-US" b="1" dirty="0"/>
              <a:t>...</a:t>
            </a:r>
            <a:r>
              <a:rPr lang="en-US" dirty="0"/>
              <a:t>) and then selecting </a:t>
            </a:r>
            <a:r>
              <a:rPr lang="en-US" b="1" dirty="0"/>
              <a:t>Power Virtual Agents</a:t>
            </a:r>
            <a:r>
              <a:rPr lang="en-US" dirty="0"/>
              <a:t>. Right-click the </a:t>
            </a:r>
            <a:r>
              <a:rPr lang="en-US" b="1" dirty="0"/>
              <a:t>Power Virtual Agents</a:t>
            </a:r>
            <a:r>
              <a:rPr lang="en-US" dirty="0"/>
              <a:t> icon and select </a:t>
            </a:r>
            <a:r>
              <a:rPr lang="en-US" b="1" dirty="0"/>
              <a:t>Pin</a:t>
            </a:r>
            <a:r>
              <a:rPr lang="en-US" dirty="0"/>
              <a:t>.</a:t>
            </a:r>
          </a:p>
          <a:p>
            <a:pPr marL="228600" indent="-228600">
              <a:buFont typeface="+mj-lt"/>
              <a:buAutoNum type="arabicPeriod"/>
            </a:pPr>
            <a:endParaRPr lang="en-US" dirty="0"/>
          </a:p>
          <a:p>
            <a:pPr marL="0" indent="0">
              <a:spcBef>
                <a:spcPct val="43750"/>
              </a:spcBef>
              <a:spcAft>
                <a:spcPct val="43750"/>
              </a:spcAft>
              <a:buFont typeface="+mj-lt"/>
              <a:buNone/>
            </a:pPr>
            <a:r>
              <a:rPr lang="en-US" dirty="0"/>
              <a:t>[!div class="mx-</a:t>
            </a:r>
            <a:r>
              <a:rPr lang="en-US" dirty="0" err="1"/>
              <a:t>imgBorder</a:t>
            </a:r>
            <a:r>
              <a:rPr lang="en-US" dirty="0"/>
              <a:t>"] </a:t>
            </a:r>
            <a:r>
              <a:rPr lang="en-US" dirty="0">
                <a:hlinkClick r:id="rId4"/>
              </a:rPr>
              <a:t>Screenshot of the Pin feature for Power Virtual Agents.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97491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50000" lnSpcReduction="20000"/>
          </a:bodyPr>
          <a:lstStyle/>
          <a:p>
            <a:pPr algn="l"/>
            <a:r>
              <a:rPr lang="en-US" b="0" i="0" dirty="0">
                <a:solidFill>
                  <a:srgbClr val="000000"/>
                </a:solidFill>
                <a:effectLst/>
                <a:latin typeface="Times New Roman" panose="02020603050405020304" pitchFamily="18" charset="0"/>
              </a:rPr>
              <a:t>AI Builder is a Power Platform capability that helps you improve your business performance by automating processes and predicting outcomes. By using AI Builder, you can quickly bring AI to your apps and flows that connect to your business data that is stored in the underlying data platform (Microsoft </a:t>
            </a:r>
            <a:r>
              <a:rPr lang="en-US" b="0" i="0" dirty="0" err="1">
                <a:solidFill>
                  <a:srgbClr val="000000"/>
                </a:solidFill>
                <a:effectLst/>
                <a:latin typeface="Times New Roman" panose="02020603050405020304" pitchFamily="18" charset="0"/>
              </a:rPr>
              <a:t>Dataverse</a:t>
            </a:r>
            <a:r>
              <a:rPr lang="en-US" b="0" i="0" dirty="0">
                <a:solidFill>
                  <a:srgbClr val="000000"/>
                </a:solidFill>
                <a:effectLst/>
                <a:latin typeface="Times New Roman" panose="02020603050405020304" pitchFamily="18" charset="0"/>
              </a:rPr>
              <a:t>) or in various cloud data sources, such as SharePoint, OneDrive, or Azure.</a:t>
            </a:r>
          </a:p>
          <a:p>
            <a:pPr algn="l"/>
            <a:r>
              <a:rPr lang="en-US" b="0" i="0" dirty="0">
                <a:solidFill>
                  <a:srgbClr val="000000"/>
                </a:solidFill>
                <a:effectLst/>
                <a:latin typeface="Times New Roman" panose="02020603050405020304" pitchFamily="18" charset="0"/>
              </a:rPr>
              <a:t>AI models that you create in AI Builder can help provide intelligence to enhance your business. AI Builder simplifies the AI creation experience by giving people with any level of technical skill the ability to add AI capabilities to their apps and flows without writing code. AI Builder also provides prebuilt AI models, where you don't need to gather data to build and train the model. You can start to use the intelligence right away.</a:t>
            </a:r>
          </a:p>
          <a:p>
            <a:br>
              <a:rPr lang="en-US" dirty="0"/>
            </a:br>
            <a:endParaRPr lang="en-US" dirty="0"/>
          </a:p>
          <a:p>
            <a:r>
              <a:rPr dirty="0"/>
              <a:t>You can use AI Builder to create custom AI models that suit the needs of your business, or you can choose from a selection of prebuilt models. You can then use the AI from these models in your apps and workflows.</a:t>
            </a:r>
          </a:p>
          <a:p>
            <a:r>
              <a:rPr dirty="0"/>
              <a:t>
For example, with AI Builder you can:</a:t>
            </a:r>
          </a:p>
          <a:p>
            <a:r>
              <a:rPr dirty="0"/>
              <a:t>
Analyze text for classification, key phrases, language, and sentiment.</a:t>
            </a:r>
          </a:p>
          <a:p>
            <a:r>
              <a:rPr dirty="0"/>
              <a:t>
Predict whether something will happen.</a:t>
            </a:r>
          </a:p>
          <a:p>
            <a:r>
              <a:rPr dirty="0"/>
              <a:t>
Process business card information.</a:t>
            </a:r>
          </a:p>
          <a:p>
            <a:r>
              <a:rPr dirty="0"/>
              <a:t>
Process text from images.</a:t>
            </a:r>
          </a:p>
          <a:p>
            <a:r>
              <a:rPr dirty="0"/>
              <a:t>
Read and save information from standard documents.</a:t>
            </a:r>
          </a:p>
          <a:p>
            <a:r>
              <a:rPr dirty="0"/>
              <a:t>
Recognize and count items in images.</a:t>
            </a:r>
          </a:p>
          <a:p>
            <a:r>
              <a:rPr dirty="0"/>
              <a:t>
Analyze text for classification, key phrases, language, and sentiment.</a:t>
            </a:r>
          </a:p>
          <a:p>
            <a:r>
              <a:rPr dirty="0"/>
              <a:t>
Predict whether something will happen.</a:t>
            </a:r>
          </a:p>
          <a:p>
            <a:r>
              <a:rPr dirty="0"/>
              <a:t>
Process business card information.</a:t>
            </a:r>
          </a:p>
          <a:p>
            <a:r>
              <a:rPr dirty="0"/>
              <a:t>
Process text from images.</a:t>
            </a:r>
          </a:p>
          <a:p>
            <a:r>
              <a:rPr dirty="0"/>
              <a:t>
Read and save information from standard documents.</a:t>
            </a:r>
          </a:p>
          <a:p>
            <a:r>
              <a:rPr dirty="0"/>
              <a:t>
Recognize and count items in images.</a:t>
            </a:r>
          </a:p>
          <a:p>
            <a:r>
              <a:rPr dirty="0"/>
              <a:t>
A common use of AI Builder is to automate processes. The following examples can help you think about how you can use AI in your business:</a:t>
            </a:r>
          </a:p>
          <a:p>
            <a:r>
              <a:rPr dirty="0"/>
              <a:t>
Invoice processing - Companies often receive invoices in large quantities and from a variety of sources, such as mail, fax, email, or in person. Processing these documents and manually entering them into your database can take considerable time. By using AI to extract the text, key/value pairs, and tables from your documents, you can create workflows to automatically pipe the information into your database. You can even create an app to review the information.</a:t>
            </a:r>
          </a:p>
          <a:p>
            <a:r>
              <a:rPr dirty="0"/>
              <a:t>
Text analysis - Businesses today are collecting more data than ever before. Whether it's from survey responses, product reviews, user feedback, or support emails, generating the proper insights is important to understanding your business and your customers. By using AI to analyze text, you can identify customer feedback that contains negative sentiment or certain key phrases. Use AI to identify problems and then trigger the necessary workflows to take action.</a:t>
            </a:r>
          </a:p>
          <a:p>
            <a:r>
              <a:rPr dirty="0"/>
              <a:t>
Invoice processing - Companies often receive invoices in large quantities and from a variety of sources, such as mail, fax, email, or in person. Processing these documents and manually entering them into your database can take considerable time. By using AI to extract the text, key/value pairs, and tables from your documents, you can create workflows to automatically pipe the information into your database. You can even create an app to review the information.</a:t>
            </a:r>
          </a:p>
          <a:p>
            <a:r>
              <a:rPr dirty="0"/>
              <a:t>
Text analysis - Businesses today are collecting more data than ever before. Whether it's from survey responses, product reviews, user feedback, or support emails, generating the proper insights is important to understanding your business and your customers. By using AI to analyze text, you can identify customer feedback that contains negative sentiment or certain key phrases. Use AI to identify problems and then trigger the necessary workflows to take action.</a:t>
            </a: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extLst>
      <p:ext uri="{BB962C8B-B14F-4D97-AF65-F5344CB8AC3E}">
        <p14:creationId xmlns:p14="http://schemas.microsoft.com/office/powerpoint/2010/main" val="110855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dirty="0"/>
              <a:t>To create a new chatbot, follow these steps:</a:t>
            </a:r>
          </a:p>
          <a:p>
            <a:endParaRPr lang="en-US" dirty="0"/>
          </a:p>
          <a:p>
            <a:pPr>
              <a:spcBef>
                <a:spcPct val="43750"/>
              </a:spcBef>
              <a:spcAft>
                <a:spcPct val="43750"/>
              </a:spcAft>
            </a:pPr>
            <a:r>
              <a:rPr lang="en-US" dirty="0"/>
              <a:t>Open the Power Virtual Agents for Teams app.</a:t>
            </a:r>
          </a:p>
          <a:p>
            <a:endParaRPr lang="en-US" dirty="0"/>
          </a:p>
          <a:p>
            <a:pPr>
              <a:spcBef>
                <a:spcPct val="43750"/>
              </a:spcBef>
              <a:spcAft>
                <a:spcPct val="43750"/>
              </a:spcAft>
            </a:pPr>
            <a:r>
              <a:rPr lang="en-US" dirty="0"/>
              <a:t>Select </a:t>
            </a:r>
            <a:r>
              <a:rPr lang="en-US" b="1" dirty="0"/>
              <a:t>Start now</a:t>
            </a:r>
            <a:r>
              <a:rPr lang="en-US" dirty="0"/>
              <a:t>.</a:t>
            </a:r>
          </a:p>
          <a:p>
            <a:endParaRPr lang="en-US" dirty="0"/>
          </a:p>
          <a:p>
            <a:pPr>
              <a:spcBef>
                <a:spcPct val="43750"/>
              </a:spcBef>
              <a:spcAft>
                <a:spcPct val="43750"/>
              </a:spcAft>
            </a:pPr>
            <a:r>
              <a:rPr lang="en-US" dirty="0"/>
              <a:t>Select the team to own and manage your chatbot from the drop-down list and then select </a:t>
            </a:r>
            <a:r>
              <a:rPr lang="en-US" b="1" dirty="0"/>
              <a:t>Continue</a:t>
            </a:r>
            <a:r>
              <a:rPr lang="en-US" dirty="0"/>
              <a:t>.</a:t>
            </a:r>
          </a:p>
          <a:p>
            <a:endParaRPr lang="en-US" dirty="0"/>
          </a:p>
          <a:p>
            <a:pPr>
              <a:spcBef>
                <a:spcPct val="43750"/>
              </a:spcBef>
              <a:spcAft>
                <a:spcPct val="43750"/>
              </a:spcAft>
            </a:pPr>
            <a:r>
              <a:rPr lang="en-US" dirty="0"/>
              <a:t>When you are creating a new chatbot, team owners and the bot creator have read/write access by default. Team members only have read access to the chatbot.</a:t>
            </a:r>
          </a:p>
          <a:p>
            <a:endParaRPr lang="en-US" dirty="0"/>
          </a:p>
          <a:p>
            <a:pPr>
              <a:spcBef>
                <a:spcPct val="43750"/>
              </a:spcBef>
              <a:spcAft>
                <a:spcPct val="43750"/>
              </a:spcAft>
            </a:pPr>
            <a:r>
              <a:rPr lang="en-US" dirty="0"/>
              <a:t>If this is your first time creating a chatbot or Power Apps application in the team, you will receive a notification that the process will be slightly longer than usual while the system sets up. Select </a:t>
            </a:r>
            <a:r>
              <a:rPr lang="en-US" b="1" dirty="0"/>
              <a:t>Close</a:t>
            </a:r>
            <a:r>
              <a:rPr lang="en-US" dirty="0"/>
              <a:t> to continue and then wait a few minutes for Teams to notify you that the chatbot is ready. After setup has completed, open the notification under </a:t>
            </a:r>
            <a:r>
              <a:rPr lang="en-US" b="1" dirty="0"/>
              <a:t>Activity</a:t>
            </a:r>
            <a:r>
              <a:rPr lang="en-US" dirty="0"/>
              <a:t> and then select </a:t>
            </a:r>
            <a:r>
              <a:rPr lang="en-US" b="1" dirty="0"/>
              <a:t>Next</a:t>
            </a:r>
            <a:r>
              <a:rPr lang="en-US" dirty="0"/>
              <a:t>.</a:t>
            </a:r>
          </a:p>
          <a:p>
            <a:endParaRPr lang="en-US" dirty="0"/>
          </a:p>
          <a:p>
            <a:pPr>
              <a:spcBef>
                <a:spcPct val="43750"/>
              </a:spcBef>
              <a:spcAft>
                <a:spcPct val="43750"/>
              </a:spcAft>
            </a:pPr>
            <a:r>
              <a:rPr lang="en-US" dirty="0"/>
              <a:t>[!div class="mx-</a:t>
            </a:r>
            <a:r>
              <a:rPr lang="en-US" dirty="0" err="1"/>
              <a:t>imgBorder</a:t>
            </a:r>
            <a:r>
              <a:rPr lang="en-US" dirty="0"/>
              <a:t>"] </a:t>
            </a:r>
            <a:r>
              <a:rPr lang="en-US" dirty="0">
                <a:hlinkClick r:id="rId3"/>
              </a:rPr>
              <a:t>Screenshot of the setup is complete notification.</a:t>
            </a:r>
          </a:p>
          <a:p>
            <a:endParaRPr lang="en-US" dirty="0">
              <a:hlinkClick r:id="rId3"/>
            </a:endParaRPr>
          </a:p>
          <a:p>
            <a:pPr>
              <a:spcBef>
                <a:spcPct val="43750"/>
              </a:spcBef>
              <a:spcAft>
                <a:spcPct val="43750"/>
              </a:spcAft>
            </a:pPr>
            <a:r>
              <a:rPr lang="en-US" dirty="0"/>
              <a:t>Provide a </a:t>
            </a:r>
            <a:r>
              <a:rPr lang="en-US" b="1" dirty="0"/>
              <a:t>Name</a:t>
            </a:r>
            <a:r>
              <a:rPr lang="en-US" dirty="0"/>
              <a:t> and select the </a:t>
            </a:r>
            <a:r>
              <a:rPr lang="en-US" b="1" dirty="0"/>
              <a:t>Language</a:t>
            </a:r>
            <a:r>
              <a:rPr lang="en-US" dirty="0"/>
              <a:t> for the chatbot. For this example, use </a:t>
            </a:r>
            <a:r>
              <a:rPr lang="en-US" b="1" dirty="0"/>
              <a:t>Event Contacts</a:t>
            </a:r>
            <a:r>
              <a:rPr lang="en-US" dirty="0"/>
              <a:t> for the name. After you have set the chatbot's language, it can't be changed.</a:t>
            </a:r>
          </a:p>
          <a:p>
            <a:endParaRPr lang="en-US" dirty="0"/>
          </a:p>
          <a:p>
            <a:pPr>
              <a:spcBef>
                <a:spcPct val="43750"/>
              </a:spcBef>
              <a:spcAft>
                <a:spcPct val="43750"/>
              </a:spcAft>
            </a:pPr>
            <a:r>
              <a:rPr lang="en-US" dirty="0"/>
              <a:t>Select </a:t>
            </a:r>
            <a:r>
              <a:rPr lang="en-US" b="1" dirty="0"/>
              <a:t>Create</a:t>
            </a:r>
            <a:r>
              <a:rPr lang="en-US" dirty="0"/>
              <a:t> to complete creating a new chatbot.</a:t>
            </a:r>
          </a:p>
          <a:p>
            <a:endParaRPr lang="en-US" dirty="0"/>
          </a:p>
          <a:p>
            <a:pPr>
              <a:spcBef>
                <a:spcPct val="43750"/>
              </a:spcBef>
              <a:spcAft>
                <a:spcPct val="43750"/>
              </a:spcAft>
            </a:pPr>
            <a:r>
              <a:rPr lang="en-US" dirty="0"/>
              <a:t>[!div class="mx-</a:t>
            </a:r>
            <a:r>
              <a:rPr lang="en-US" dirty="0" err="1"/>
              <a:t>imgBorder</a:t>
            </a:r>
            <a:r>
              <a:rPr lang="en-US" dirty="0"/>
              <a:t>"] </a:t>
            </a:r>
            <a:r>
              <a:rPr lang="en-US" dirty="0">
                <a:hlinkClick r:id="rId3"/>
              </a:rPr>
              <a:t>Screenshot of the setup is complete notification.</a:t>
            </a:r>
          </a:p>
          <a:p>
            <a:endParaRPr lang="en-US" dirty="0">
              <a:hlinkClick r:id="rId3"/>
            </a:endParaRPr>
          </a:p>
          <a:p>
            <a:pPr>
              <a:spcBef>
                <a:spcPct val="43750"/>
              </a:spcBef>
              <a:spcAft>
                <a:spcPct val="43750"/>
              </a:spcAft>
            </a:pPr>
            <a:r>
              <a:rPr lang="en-US" dirty="0"/>
              <a:t>From the Power Virtual Agents editor, you can manage topics, edit and test your chatbot, and then publish it to the rest of the team or the entire organization. Topics are how chatbot conversations transpire and they are covered in the next section.</a:t>
            </a:r>
          </a:p>
          <a:p>
            <a:endParaRPr lang="en-US" dirty="0"/>
          </a:p>
          <a:p>
            <a:pPr>
              <a:spcBef>
                <a:spcPct val="43750"/>
              </a:spcBef>
              <a:spcAft>
                <a:spcPct val="43750"/>
              </a:spcAft>
            </a:pPr>
            <a:r>
              <a:rPr lang="en-US" dirty="0"/>
              <a:t>[!div class="mx-</a:t>
            </a:r>
            <a:r>
              <a:rPr lang="en-US" dirty="0" err="1"/>
              <a:t>imgBorder</a:t>
            </a:r>
            <a:r>
              <a:rPr lang="en-US" dirty="0"/>
              <a:t>"] </a:t>
            </a:r>
            <a:r>
              <a:rPr lang="en-US" dirty="0">
                <a:hlinkClick r:id="rId4"/>
              </a:rPr>
              <a:t>Screenshot of the test bot, edit, and manage topics features.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9094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dirty="0"/>
              <a:t>In Power Virtual Agents, chatbot conversations are defined by </a:t>
            </a:r>
            <a:r>
              <a:rPr lang="en-US" i="1" dirty="0"/>
              <a:t>topics</a:t>
            </a:r>
            <a:r>
              <a:rPr lang="en-US" dirty="0"/>
              <a:t>. With topics, you can define and control the way that the conversation evolves.</a:t>
            </a:r>
          </a:p>
          <a:p>
            <a:endParaRPr lang="en-US" dirty="0"/>
          </a:p>
          <a:p>
            <a:pPr>
              <a:spcBef>
                <a:spcPct val="43750"/>
              </a:spcBef>
              <a:spcAft>
                <a:spcPct val="43750"/>
              </a:spcAft>
            </a:pPr>
            <a:r>
              <a:rPr lang="en-US" dirty="0"/>
              <a:t>Two types of topics are:</a:t>
            </a:r>
          </a:p>
          <a:p>
            <a:endParaRPr lang="en-US" dirty="0"/>
          </a:p>
          <a:p>
            <a:pPr>
              <a:spcBef>
                <a:spcPct val="43750"/>
              </a:spcBef>
              <a:spcAft>
                <a:spcPct val="43750"/>
              </a:spcAft>
            </a:pPr>
            <a:r>
              <a:rPr lang="en-US" b="1" dirty="0"/>
              <a:t>Trigger phrases</a:t>
            </a:r>
            <a:r>
              <a:rPr lang="en-US" dirty="0"/>
              <a:t> - The chatbot needs to detect when the user asks a question that it knows how to respond to. The trigger phases are the phrases, keywords, and questions that the user is likely to enter. We recommend that you have 5 to 10 trigger phrases of common ways that your users would request help on the topic.</a:t>
            </a:r>
          </a:p>
          <a:p>
            <a:endParaRPr lang="en-US" dirty="0"/>
          </a:p>
          <a:p>
            <a:pPr>
              <a:spcBef>
                <a:spcPct val="43750"/>
              </a:spcBef>
              <a:spcAft>
                <a:spcPct val="43750"/>
              </a:spcAft>
            </a:pPr>
            <a:r>
              <a:rPr lang="en-US" b="1" dirty="0"/>
              <a:t>Conversation nodes</a:t>
            </a:r>
            <a:r>
              <a:rPr lang="en-US" dirty="0"/>
              <a:t> - When the chatbot has a question, it needs to know how to handle the request. Conversation nodes define how the chatbot responds and if actions are required.</a:t>
            </a:r>
          </a:p>
          <a:p>
            <a:endParaRPr lang="en-US" dirty="0"/>
          </a:p>
          <a:p>
            <a:pPr>
              <a:spcBef>
                <a:spcPct val="43750"/>
              </a:spcBef>
              <a:spcAft>
                <a:spcPct val="43750"/>
              </a:spcAft>
            </a:pPr>
            <a:r>
              <a:rPr lang="en-US" dirty="0"/>
              <a:t>To view and edit topics in your chatbot, select </a:t>
            </a:r>
            <a:r>
              <a:rPr lang="en-US" b="1" dirty="0"/>
              <a:t>Topics</a:t>
            </a:r>
            <a:r>
              <a:rPr lang="en-US" dirty="0"/>
              <a:t> from the left column in the Power Virtual Agents editor. Many topics are automatically created for a chatbot:</a:t>
            </a:r>
          </a:p>
          <a:p>
            <a:endParaRPr lang="en-US" dirty="0"/>
          </a:p>
          <a:p>
            <a:pPr>
              <a:spcBef>
                <a:spcPct val="43750"/>
              </a:spcBef>
              <a:spcAft>
                <a:spcPct val="43750"/>
              </a:spcAft>
            </a:pPr>
            <a:r>
              <a:rPr lang="en-US" dirty="0"/>
              <a:t>The first four topics are sample </a:t>
            </a:r>
            <a:r>
              <a:rPr lang="en-US" b="1" dirty="0"/>
              <a:t>user topics</a:t>
            </a:r>
            <a:r>
              <a:rPr lang="en-US" dirty="0"/>
              <a:t> that demonstrate various ways of using topics to create conversations.</a:t>
            </a:r>
          </a:p>
          <a:p>
            <a:endParaRPr lang="en-US" dirty="0"/>
          </a:p>
          <a:p>
            <a:pPr>
              <a:spcBef>
                <a:spcPct val="43750"/>
              </a:spcBef>
              <a:spcAft>
                <a:spcPct val="43750"/>
              </a:spcAft>
            </a:pPr>
            <a:r>
              <a:rPr lang="en-US" dirty="0"/>
              <a:t>The remaining topics are </a:t>
            </a:r>
            <a:r>
              <a:rPr lang="en-US" b="1" dirty="0"/>
              <a:t>system topics</a:t>
            </a:r>
            <a:r>
              <a:rPr lang="en-US" dirty="0"/>
              <a:t> that are likely needed during a chatbot conversation.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274723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32500" lnSpcReduction="20000"/>
          </a:bodyPr>
          <a:lstStyle/>
          <a:p>
            <a:pPr>
              <a:spcBef>
                <a:spcPct val="43750"/>
              </a:spcBef>
              <a:spcAft>
                <a:spcPct val="43750"/>
              </a:spcAft>
            </a:pPr>
            <a:r>
              <a:rPr lang="en-US" dirty="0"/>
              <a:t>System topics improve the usability of your chatbot with prebuilt topics to handle greeting, escalating, starting over, and saying goodbye. Editing these topics allows you to further personalize the chatbot for your users and organization.</a:t>
            </a:r>
          </a:p>
          <a:p>
            <a:endParaRPr lang="en-US" dirty="0"/>
          </a:p>
          <a:p>
            <a:pPr>
              <a:spcBef>
                <a:spcPct val="43750"/>
              </a:spcBef>
              <a:spcAft>
                <a:spcPct val="43750"/>
              </a:spcAft>
            </a:pPr>
            <a:r>
              <a:rPr lang="en-US" dirty="0"/>
              <a:t>The </a:t>
            </a:r>
            <a:r>
              <a:rPr lang="en-US" b="1" dirty="0"/>
              <a:t>Greeting</a:t>
            </a:r>
            <a:r>
              <a:rPr lang="en-US" dirty="0"/>
              <a:t> system topic provides a welcome message for the user. It's important to clearly define what the bot is meant to do, which will set expectations with the user.</a:t>
            </a:r>
          </a:p>
          <a:p>
            <a:endParaRPr lang="en-US" dirty="0"/>
          </a:p>
          <a:p>
            <a:pPr>
              <a:spcBef>
                <a:spcPct val="43750"/>
              </a:spcBef>
              <a:spcAft>
                <a:spcPct val="43750"/>
              </a:spcAft>
            </a:pPr>
            <a:r>
              <a:rPr lang="en-US" dirty="0"/>
              <a:t>Select the </a:t>
            </a:r>
            <a:r>
              <a:rPr lang="en-US" b="1" dirty="0"/>
              <a:t>Greeting</a:t>
            </a:r>
            <a:r>
              <a:rPr lang="en-US" dirty="0"/>
              <a:t> system topic and then select </a:t>
            </a:r>
            <a:r>
              <a:rPr lang="en-US" b="1" dirty="0"/>
              <a:t>Go to authoring canvas</a:t>
            </a:r>
            <a:r>
              <a:rPr lang="en-US" dirty="0"/>
              <a:t>.</a:t>
            </a:r>
          </a:p>
          <a:p>
            <a:endParaRPr lang="en-US" dirty="0"/>
          </a:p>
          <a:p>
            <a:pPr>
              <a:spcBef>
                <a:spcPct val="43750"/>
              </a:spcBef>
              <a:spcAft>
                <a:spcPct val="43750"/>
              </a:spcAft>
            </a:pPr>
            <a:r>
              <a:rPr lang="en-US" dirty="0"/>
              <a:t>The authoring canvas is where you design the topic's conversation path by using </a:t>
            </a:r>
            <a:r>
              <a:rPr lang="en-US" i="1" dirty="0"/>
              <a:t>conversation nodes</a:t>
            </a:r>
            <a:r>
              <a:rPr lang="en-US" dirty="0"/>
              <a:t>. Conversation nodes determine how a chatbot responds and what actions it might have to take. The five different types of conversation nodes that you can add are described in the following table.</a:t>
            </a:r>
          </a:p>
          <a:p>
            <a:endParaRPr lang="en-US" dirty="0"/>
          </a:p>
          <a:p>
            <a:r>
              <a:rPr lang="en-US" dirty="0"/>
              <a:t> Conversation node Description </a:t>
            </a:r>
          </a:p>
          <a:p>
            <a:endParaRPr lang="en-US" dirty="0"/>
          </a:p>
          <a:p>
            <a:r>
              <a:rPr lang="en-US" dirty="0"/>
              <a:t>Ask a question</a:t>
            </a:r>
          </a:p>
          <a:p>
            <a:endParaRPr lang="en-US" dirty="0"/>
          </a:p>
          <a:p>
            <a:r>
              <a:rPr lang="en-US" dirty="0"/>
              <a:t>Have the chatbot ask a question and get a response from the user</a:t>
            </a:r>
          </a:p>
          <a:p>
            <a:endParaRPr lang="en-US" dirty="0"/>
          </a:p>
          <a:p>
            <a:r>
              <a:rPr lang="en-US" dirty="0"/>
              <a:t>Add a condition</a:t>
            </a:r>
          </a:p>
          <a:p>
            <a:endParaRPr lang="en-US" dirty="0"/>
          </a:p>
          <a:p>
            <a:r>
              <a:rPr lang="en-US" dirty="0"/>
              <a:t>Add branching logic</a:t>
            </a:r>
          </a:p>
          <a:p>
            <a:endParaRPr lang="en-US" dirty="0"/>
          </a:p>
          <a:p>
            <a:r>
              <a:rPr lang="en-US" dirty="0"/>
              <a:t>Call an action</a:t>
            </a:r>
          </a:p>
          <a:p>
            <a:endParaRPr lang="en-US" dirty="0"/>
          </a:p>
          <a:p>
            <a:r>
              <a:rPr lang="en-US" dirty="0"/>
              <a:t>Call Power Automate flows</a:t>
            </a:r>
          </a:p>
          <a:p>
            <a:endParaRPr lang="en-US" dirty="0"/>
          </a:p>
          <a:p>
            <a:r>
              <a:rPr lang="en-US" dirty="0"/>
              <a:t>Show a message</a:t>
            </a:r>
          </a:p>
          <a:p>
            <a:endParaRPr lang="en-US" dirty="0"/>
          </a:p>
          <a:p>
            <a:r>
              <a:rPr lang="en-US" dirty="0"/>
              <a:t>Have the chatbot respond to the user</a:t>
            </a:r>
          </a:p>
          <a:p>
            <a:endParaRPr lang="en-US" dirty="0"/>
          </a:p>
          <a:p>
            <a:r>
              <a:rPr lang="en-US" dirty="0"/>
              <a:t>End with survey</a:t>
            </a:r>
          </a:p>
          <a:p>
            <a:endParaRPr lang="en-US" dirty="0"/>
          </a:p>
          <a:p>
            <a:r>
              <a:rPr lang="en-US" dirty="0"/>
              <a:t>When the conversation ends, a survey appears</a:t>
            </a:r>
          </a:p>
          <a:p>
            <a:endParaRPr lang="en-US" dirty="0"/>
          </a:p>
          <a:p>
            <a:pPr>
              <a:spcBef>
                <a:spcPct val="43750"/>
              </a:spcBef>
              <a:spcAft>
                <a:spcPct val="43750"/>
              </a:spcAft>
            </a:pPr>
            <a:r>
              <a:rPr lang="en-US" dirty="0"/>
              <a:t>All chatbots start with the trigger phrases and a message conversation node.</a:t>
            </a:r>
          </a:p>
          <a:p>
            <a:endParaRPr lang="en-US" dirty="0"/>
          </a:p>
          <a:p>
            <a:pPr>
              <a:spcBef>
                <a:spcPct val="43750"/>
              </a:spcBef>
              <a:spcAft>
                <a:spcPct val="43750"/>
              </a:spcAft>
            </a:pPr>
            <a:r>
              <a:rPr lang="en-US" dirty="0"/>
              <a:t>The text in the first message node doesn't match the purpose of your bot. Change the text to the following example. Use the text editing controls in the message node to have the questions appear in italic font.</a:t>
            </a:r>
          </a:p>
          <a:p>
            <a:endParaRPr lang="en-US" dirty="0"/>
          </a:p>
          <a:p>
            <a:pPr>
              <a:spcBef>
                <a:spcPct val="43750"/>
              </a:spcBef>
              <a:spcAft>
                <a:spcPct val="43750"/>
              </a:spcAft>
            </a:pPr>
            <a:r>
              <a:rPr lang="en-US" dirty="0"/>
              <a:t>Hi! I'm the virtual agent for the Sales Project Team. For our upcoming sales events, I can help find the event contact for a particular country. Just type in questions like </a:t>
            </a:r>
            <a:r>
              <a:rPr lang="en-US" i="1" dirty="0"/>
              <a:t>Who are the event contacts?</a:t>
            </a:r>
            <a:r>
              <a:rPr lang="en-US" dirty="0"/>
              <a:t> or </a:t>
            </a:r>
            <a:r>
              <a:rPr lang="en-US" i="1" dirty="0"/>
              <a:t>I need event contacts.</a:t>
            </a:r>
            <a:r>
              <a:rPr lang="en-US" dirty="0"/>
              <a:t> to get started.</a:t>
            </a:r>
          </a:p>
          <a:p>
            <a:endParaRPr lang="en-US" dirty="0"/>
          </a:p>
          <a:p>
            <a:pPr>
              <a:spcBef>
                <a:spcPct val="43750"/>
              </a:spcBef>
              <a:spcAft>
                <a:spcPct val="43750"/>
              </a:spcAft>
            </a:pPr>
            <a:r>
              <a:rPr lang="en-US" dirty="0"/>
              <a:t>[!div class="mx-</a:t>
            </a:r>
            <a:r>
              <a:rPr lang="en-US" dirty="0" err="1"/>
              <a:t>imgBorder</a:t>
            </a:r>
            <a:r>
              <a:rPr lang="en-US" dirty="0"/>
              <a:t>"] </a:t>
            </a:r>
            <a:r>
              <a:rPr lang="en-US" dirty="0">
                <a:hlinkClick r:id="rId3"/>
              </a:rPr>
              <a:t>Screenshot of the message node with text editing controls used.</a:t>
            </a:r>
          </a:p>
          <a:p>
            <a:endParaRPr lang="en-US" dirty="0">
              <a:hlinkClick r:id="rId3"/>
            </a:endParaRPr>
          </a:p>
          <a:p>
            <a:pPr>
              <a:spcBef>
                <a:spcPct val="43750"/>
              </a:spcBef>
              <a:spcAft>
                <a:spcPct val="43750"/>
              </a:spcAft>
            </a:pPr>
            <a:r>
              <a:rPr lang="en-US" dirty="0"/>
              <a:t>Save the settings by selecting </a:t>
            </a:r>
            <a:r>
              <a:rPr lang="en-US" b="1" dirty="0"/>
              <a:t>Save</a:t>
            </a:r>
            <a:r>
              <a:rPr lang="en-US" dirty="0"/>
              <a:t>.</a:t>
            </a:r>
          </a:p>
          <a:p>
            <a:endParaRPr lang="en-US" dirty="0"/>
          </a:p>
          <a:p>
            <a:pPr>
              <a:spcBef>
                <a:spcPct val="43750"/>
              </a:spcBef>
              <a:spcAft>
                <a:spcPct val="43750"/>
              </a:spcAft>
            </a:pPr>
            <a:r>
              <a:rPr lang="en-US" dirty="0"/>
              <a:t>Exit the topic authoring canvas by selecting </a:t>
            </a:r>
            <a:r>
              <a:rPr lang="en-US" b="1" dirty="0"/>
              <a:t>Back</a:t>
            </a:r>
            <a:r>
              <a:rPr lang="en-US" dirty="0"/>
              <a:t>.</a:t>
            </a:r>
          </a:p>
          <a:p>
            <a:endParaRPr lang="en-US" dirty="0"/>
          </a:p>
          <a:p>
            <a:pPr>
              <a:spcBef>
                <a:spcPct val="43750"/>
              </a:spcBef>
              <a:spcAft>
                <a:spcPct val="43750"/>
              </a:spcAft>
            </a:pPr>
            <a:r>
              <a:rPr lang="en-US" dirty="0"/>
              <a:t>[!div class="mx-</a:t>
            </a:r>
            <a:r>
              <a:rPr lang="en-US" dirty="0" err="1"/>
              <a:t>imgBorder</a:t>
            </a:r>
            <a:r>
              <a:rPr lang="en-US" dirty="0"/>
              <a:t>"] </a:t>
            </a:r>
            <a:r>
              <a:rPr lang="en-US" dirty="0">
                <a:hlinkClick r:id="rId4"/>
              </a:rPr>
              <a:t>Screenshot of the save button and the back button.</a:t>
            </a:r>
          </a:p>
          <a:p>
            <a:endParaRPr lang="en-US" dirty="0">
              <a:hlinkClick r:id="rId4"/>
            </a:endParaRPr>
          </a:p>
          <a:p>
            <a:r>
              <a:rPr lang="en-US" i="1" dirty="0"/>
              <a:t>[Table was here]</a:t>
            </a:r>
          </a:p>
          <a:p>
            <a:endParaRPr lang="en-US" i="1" dirty="0"/>
          </a:p>
          <a:p>
            <a:pPr>
              <a:spcBef>
                <a:spcPct val="43750"/>
              </a:spcBef>
              <a:spcAft>
                <a:spcPct val="43750"/>
              </a:spcAft>
            </a:pPr>
            <a:r>
              <a:rPr lang="en-US" dirty="0"/>
              <a:t>[!div class="mx-</a:t>
            </a:r>
            <a:r>
              <a:rPr lang="en-US" dirty="0" err="1"/>
              <a:t>imgBorder</a:t>
            </a:r>
            <a:r>
              <a:rPr lang="en-US" dirty="0"/>
              <a:t>"] </a:t>
            </a:r>
            <a:r>
              <a:rPr lang="en-US" dirty="0">
                <a:hlinkClick r:id="rId3"/>
              </a:rPr>
              <a:t>Screenshot of the message node with text editing controls used.</a:t>
            </a:r>
          </a:p>
          <a:p>
            <a:endParaRPr lang="en-US" dirty="0">
              <a:hlinkClick r:id="rId3"/>
            </a:endParaRPr>
          </a:p>
          <a:p>
            <a:pPr>
              <a:spcBef>
                <a:spcPct val="43750"/>
              </a:spcBef>
              <a:spcAft>
                <a:spcPct val="43750"/>
              </a:spcAft>
            </a:pPr>
            <a:r>
              <a:rPr lang="en-US" dirty="0"/>
              <a:t>[!div class="mx-</a:t>
            </a:r>
            <a:r>
              <a:rPr lang="en-US" dirty="0" err="1"/>
              <a:t>imgBorder</a:t>
            </a:r>
            <a:r>
              <a:rPr lang="en-US" dirty="0"/>
              <a:t>"] </a:t>
            </a:r>
            <a:r>
              <a:rPr lang="en-US" dirty="0">
                <a:hlinkClick r:id="rId4"/>
              </a:rPr>
              <a:t>Screenshot of the save button and the back button.</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1120430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dirty="0"/>
              <a:t>For the </a:t>
            </a:r>
            <a:r>
              <a:rPr lang="en-US" b="1" dirty="0"/>
              <a:t>Event Contacts</a:t>
            </a:r>
            <a:r>
              <a:rPr lang="en-US" dirty="0"/>
              <a:t> chatbot, you want the chatbot to respond to the question, "Who are the event contacts?" From the </a:t>
            </a:r>
            <a:r>
              <a:rPr lang="en-US" b="1" dirty="0"/>
              <a:t>Topics</a:t>
            </a:r>
            <a:r>
              <a:rPr lang="en-US" dirty="0"/>
              <a:t> page in Power Virtual Agents in Teams:</a:t>
            </a:r>
          </a:p>
          <a:p>
            <a:endParaRPr lang="en-US" dirty="0"/>
          </a:p>
          <a:p>
            <a:pPr>
              <a:spcBef>
                <a:spcPct val="43750"/>
              </a:spcBef>
              <a:spcAft>
                <a:spcPct val="43750"/>
              </a:spcAft>
            </a:pPr>
            <a:r>
              <a:rPr lang="en-US" dirty="0"/>
              <a:t>Select </a:t>
            </a:r>
            <a:r>
              <a:rPr lang="en-US" b="1" dirty="0"/>
              <a:t>+ New topic</a:t>
            </a:r>
            <a:r>
              <a:rPr lang="en-US" dirty="0"/>
              <a:t>.</a:t>
            </a:r>
          </a:p>
          <a:p>
            <a:endParaRPr lang="en-US" dirty="0"/>
          </a:p>
          <a:p>
            <a:pPr>
              <a:spcBef>
                <a:spcPct val="43750"/>
              </a:spcBef>
              <a:spcAft>
                <a:spcPct val="43750"/>
              </a:spcAft>
            </a:pPr>
            <a:r>
              <a:rPr lang="en-US" dirty="0"/>
              <a:t>Enter </a:t>
            </a:r>
            <a:r>
              <a:rPr lang="en-US" b="1" dirty="0"/>
              <a:t>Contacts</a:t>
            </a:r>
            <a:r>
              <a:rPr lang="en-US" dirty="0"/>
              <a:t> for the </a:t>
            </a:r>
            <a:r>
              <a:rPr lang="en-US" b="1" dirty="0"/>
              <a:t>Name</a:t>
            </a:r>
            <a:r>
              <a:rPr lang="en-US" dirty="0"/>
              <a:t>.</a:t>
            </a:r>
          </a:p>
          <a:p>
            <a:endParaRPr lang="en-US" dirty="0"/>
          </a:p>
          <a:p>
            <a:pPr>
              <a:spcBef>
                <a:spcPct val="43750"/>
              </a:spcBef>
              <a:spcAft>
                <a:spcPct val="43750"/>
              </a:spcAft>
            </a:pPr>
            <a:r>
              <a:rPr lang="en-US" dirty="0"/>
              <a:t>Enter the following </a:t>
            </a:r>
            <a:r>
              <a:rPr lang="en-US" b="1" dirty="0"/>
              <a:t>Trigger phrases</a:t>
            </a:r>
            <a:r>
              <a:rPr lang="en-US" dirty="0"/>
              <a:t>. Select </a:t>
            </a:r>
            <a:r>
              <a:rPr lang="en-US" b="1" dirty="0"/>
              <a:t>Add</a:t>
            </a:r>
            <a:r>
              <a:rPr lang="en-US" dirty="0"/>
              <a:t> between each one.</a:t>
            </a:r>
          </a:p>
          <a:p>
            <a:endParaRPr lang="en-US" dirty="0"/>
          </a:p>
          <a:p>
            <a:pPr>
              <a:spcBef>
                <a:spcPct val="43750"/>
              </a:spcBef>
              <a:spcAft>
                <a:spcPct val="43750"/>
              </a:spcAft>
            </a:pPr>
            <a:r>
              <a:rPr lang="en-US" dirty="0"/>
              <a:t>who are the event contacts</a:t>
            </a:r>
          </a:p>
          <a:p>
            <a:endParaRPr lang="en-US" dirty="0"/>
          </a:p>
          <a:p>
            <a:pPr>
              <a:spcBef>
                <a:spcPct val="43750"/>
              </a:spcBef>
              <a:spcAft>
                <a:spcPct val="43750"/>
              </a:spcAft>
            </a:pPr>
            <a:r>
              <a:rPr lang="en-US" dirty="0"/>
              <a:t>event contacts</a:t>
            </a:r>
          </a:p>
          <a:p>
            <a:endParaRPr lang="en-US" dirty="0"/>
          </a:p>
          <a:p>
            <a:pPr>
              <a:spcBef>
                <a:spcPct val="43750"/>
              </a:spcBef>
              <a:spcAft>
                <a:spcPct val="43750"/>
              </a:spcAft>
            </a:pPr>
            <a:r>
              <a:rPr lang="en-US" dirty="0"/>
              <a:t>who to contact for the event</a:t>
            </a:r>
          </a:p>
          <a:p>
            <a:endParaRPr lang="en-US" dirty="0"/>
          </a:p>
          <a:p>
            <a:pPr>
              <a:spcBef>
                <a:spcPct val="43750"/>
              </a:spcBef>
              <a:spcAft>
                <a:spcPct val="43750"/>
              </a:spcAft>
            </a:pPr>
            <a:r>
              <a:rPr lang="en-US" dirty="0"/>
              <a:t>event contact information</a:t>
            </a:r>
          </a:p>
          <a:p>
            <a:endParaRPr lang="en-US" dirty="0"/>
          </a:p>
          <a:p>
            <a:pPr>
              <a:spcBef>
                <a:spcPct val="43750"/>
              </a:spcBef>
              <a:spcAft>
                <a:spcPct val="43750"/>
              </a:spcAft>
            </a:pPr>
            <a:r>
              <a:rPr lang="en-US" dirty="0"/>
              <a:t>event info</a:t>
            </a:r>
          </a:p>
          <a:p>
            <a:endParaRPr lang="en-US" dirty="0"/>
          </a:p>
          <a:p>
            <a:pPr>
              <a:spcBef>
                <a:spcPct val="43750"/>
              </a:spcBef>
              <a:spcAft>
                <a:spcPct val="43750"/>
              </a:spcAft>
            </a:pPr>
            <a:r>
              <a:rPr lang="en-US" dirty="0"/>
              <a:t>[!div class="mx-</a:t>
            </a:r>
            <a:r>
              <a:rPr lang="en-US" dirty="0" err="1"/>
              <a:t>imgBorder</a:t>
            </a:r>
            <a:r>
              <a:rPr lang="en-US" dirty="0"/>
              <a:t>"] </a:t>
            </a:r>
            <a:r>
              <a:rPr lang="en-US" dirty="0">
                <a:hlinkClick r:id="rId3"/>
              </a:rPr>
              <a:t>Screenshot of the Name field and the Enter a trigger phrase field.</a:t>
            </a:r>
          </a:p>
          <a:p>
            <a:endParaRPr lang="en-US" dirty="0">
              <a:hlinkClick r:id="rId3"/>
            </a:endParaRPr>
          </a:p>
          <a:p>
            <a:pPr>
              <a:spcBef>
                <a:spcPct val="43750"/>
              </a:spcBef>
              <a:spcAft>
                <a:spcPct val="43750"/>
              </a:spcAft>
            </a:pPr>
            <a:r>
              <a:rPr lang="en-US" dirty="0"/>
              <a:t>Select </a:t>
            </a:r>
            <a:r>
              <a:rPr lang="en-US" b="1" dirty="0"/>
              <a:t>Save topic</a:t>
            </a:r>
            <a:r>
              <a:rPr lang="en-US" dirty="0"/>
              <a:t> in the upper-right corner to add the topic to the list.</a:t>
            </a:r>
          </a:p>
          <a:p>
            <a:endParaRPr lang="en-US" dirty="0"/>
          </a:p>
          <a:p>
            <a:pPr>
              <a:spcBef>
                <a:spcPct val="43750"/>
              </a:spcBef>
              <a:spcAft>
                <a:spcPct val="43750"/>
              </a:spcAft>
            </a:pPr>
            <a:r>
              <a:rPr lang="en-US" dirty="0"/>
              <a:t>Select </a:t>
            </a:r>
            <a:r>
              <a:rPr lang="en-US" b="1" dirty="0"/>
              <a:t>Go to authoring canvas</a:t>
            </a:r>
            <a:r>
              <a:rPr lang="en-US" dirty="0"/>
              <a:t>. In the </a:t>
            </a:r>
            <a:r>
              <a:rPr lang="en-US" b="1" dirty="0"/>
              <a:t>Message</a:t>
            </a:r>
            <a:r>
              <a:rPr lang="en-US" dirty="0"/>
              <a:t> node, enter the following information. Use the editing options in the text box to apply bold formatting to the country names.</a:t>
            </a:r>
          </a:p>
          <a:p>
            <a:endParaRPr lang="en-US" dirty="0"/>
          </a:p>
          <a:p>
            <a:pPr>
              <a:spcBef>
                <a:spcPct val="43750"/>
              </a:spcBef>
              <a:spcAft>
                <a:spcPct val="43750"/>
              </a:spcAft>
            </a:pPr>
            <a:r>
              <a:rPr lang="en-US" dirty="0"/>
              <a:t>The event team contacts for North America are:</a:t>
            </a:r>
          </a:p>
          <a:p>
            <a:endParaRPr lang="en-US" dirty="0"/>
          </a:p>
          <a:p>
            <a:pPr>
              <a:spcBef>
                <a:spcPct val="43750"/>
              </a:spcBef>
              <a:spcAft>
                <a:spcPct val="43750"/>
              </a:spcAft>
            </a:pPr>
            <a:r>
              <a:rPr lang="en-US" b="1" dirty="0"/>
              <a:t>USA</a:t>
            </a:r>
            <a:r>
              <a:rPr lang="en-US" dirty="0"/>
              <a:t> Lynne Robbins LynneR@contoso.com</a:t>
            </a:r>
          </a:p>
          <a:p>
            <a:endParaRPr lang="en-US" dirty="0"/>
          </a:p>
          <a:p>
            <a:pPr>
              <a:spcBef>
                <a:spcPct val="43750"/>
              </a:spcBef>
              <a:spcAft>
                <a:spcPct val="43750"/>
              </a:spcAft>
            </a:pPr>
            <a:r>
              <a:rPr lang="en-US" b="1" dirty="0"/>
              <a:t>Canada</a:t>
            </a:r>
            <a:r>
              <a:rPr lang="en-US" dirty="0"/>
              <a:t> Lidia Holloway Lidia@contoso.com</a:t>
            </a:r>
          </a:p>
          <a:p>
            <a:endParaRPr lang="en-US" dirty="0"/>
          </a:p>
          <a:p>
            <a:pPr>
              <a:spcBef>
                <a:spcPct val="43750"/>
              </a:spcBef>
              <a:spcAft>
                <a:spcPct val="43750"/>
              </a:spcAft>
            </a:pPr>
            <a:r>
              <a:rPr lang="en-US" dirty="0"/>
              <a:t>[!div class="mx-</a:t>
            </a:r>
            <a:r>
              <a:rPr lang="en-US" dirty="0" err="1"/>
              <a:t>imgBorder</a:t>
            </a:r>
            <a:r>
              <a:rPr lang="en-US" dirty="0"/>
              <a:t>"] </a:t>
            </a:r>
            <a:r>
              <a:rPr lang="en-US" dirty="0">
                <a:hlinkClick r:id="rId4"/>
              </a:rPr>
              <a:t>Screenshot of the trigger phrases and message.</a:t>
            </a:r>
          </a:p>
          <a:p>
            <a:endParaRPr lang="en-US" dirty="0">
              <a:hlinkClick r:id="rId4"/>
            </a:endParaRPr>
          </a:p>
          <a:p>
            <a:pPr>
              <a:spcBef>
                <a:spcPct val="43750"/>
              </a:spcBef>
              <a:spcAft>
                <a:spcPct val="43750"/>
              </a:spcAft>
            </a:pPr>
            <a:r>
              <a:rPr lang="en-US" dirty="0"/>
              <a:t>Select the plus </a:t>
            </a:r>
            <a:r>
              <a:rPr lang="en-US" b="1" dirty="0"/>
              <a:t>+</a:t>
            </a:r>
            <a:r>
              <a:rPr lang="en-US" dirty="0"/>
              <a:t> symbol under the </a:t>
            </a:r>
            <a:r>
              <a:rPr lang="en-US" b="1" dirty="0"/>
              <a:t>Message</a:t>
            </a:r>
            <a:r>
              <a:rPr lang="en-US" dirty="0"/>
              <a:t> node to add another conversation node.</a:t>
            </a:r>
          </a:p>
          <a:p>
            <a:endParaRPr lang="en-US" dirty="0"/>
          </a:p>
          <a:p>
            <a:pPr>
              <a:spcBef>
                <a:spcPct val="43750"/>
              </a:spcBef>
              <a:spcAft>
                <a:spcPct val="43750"/>
              </a:spcAft>
            </a:pPr>
            <a:r>
              <a:rPr lang="en-US" dirty="0"/>
              <a:t>Select </a:t>
            </a:r>
            <a:r>
              <a:rPr lang="en-US" b="1" dirty="0"/>
              <a:t>Go to another topic &gt; End of Conversation</a:t>
            </a:r>
            <a:r>
              <a:rPr lang="en-US" dirty="0"/>
              <a:t>.</a:t>
            </a:r>
          </a:p>
          <a:p>
            <a:endParaRPr lang="en-US" dirty="0"/>
          </a:p>
          <a:p>
            <a:pPr>
              <a:spcBef>
                <a:spcPct val="43750"/>
              </a:spcBef>
              <a:spcAft>
                <a:spcPct val="43750"/>
              </a:spcAft>
            </a:pPr>
            <a:r>
              <a:rPr lang="en-US" dirty="0"/>
              <a:t>The </a:t>
            </a:r>
            <a:r>
              <a:rPr lang="en-US" b="1" dirty="0"/>
              <a:t>End of Conversation</a:t>
            </a:r>
            <a:r>
              <a:rPr lang="en-US" dirty="0"/>
              <a:t> option is a system topic on how to end the conversation. This system topic asks the user about the accuracy of the results and to rate their experience. All system topics can be edited to customize the experience in the </a:t>
            </a:r>
            <a:r>
              <a:rPr lang="en-US" b="1" dirty="0"/>
              <a:t>Topics</a:t>
            </a:r>
            <a:r>
              <a:rPr lang="en-US" dirty="0"/>
              <a:t> screen.</a:t>
            </a:r>
          </a:p>
          <a:p>
            <a:endParaRPr lang="en-US" dirty="0"/>
          </a:p>
          <a:p>
            <a:pPr>
              <a:spcBef>
                <a:spcPct val="43750"/>
              </a:spcBef>
              <a:spcAft>
                <a:spcPct val="43750"/>
              </a:spcAft>
            </a:pPr>
            <a:r>
              <a:rPr lang="en-US" dirty="0"/>
              <a:t>[!div class="mx-</a:t>
            </a:r>
            <a:r>
              <a:rPr lang="en-US" dirty="0" err="1"/>
              <a:t>imgBorder</a:t>
            </a:r>
            <a:r>
              <a:rPr lang="en-US" dirty="0"/>
              <a:t>"] </a:t>
            </a:r>
            <a:r>
              <a:rPr lang="en-US" dirty="0">
                <a:hlinkClick r:id="rId5"/>
              </a:rPr>
              <a:t>Screenshot of Go to another topic and End of Conversation features.</a:t>
            </a:r>
          </a:p>
          <a:p>
            <a:endParaRPr lang="en-US" dirty="0">
              <a:hlinkClick r:id="rId5"/>
            </a:endParaRPr>
          </a:p>
          <a:p>
            <a:pPr>
              <a:spcBef>
                <a:spcPct val="43750"/>
              </a:spcBef>
              <a:spcAft>
                <a:spcPct val="43750"/>
              </a:spcAft>
            </a:pPr>
            <a:r>
              <a:rPr lang="en-US" dirty="0"/>
              <a:t>Select </a:t>
            </a:r>
            <a:r>
              <a:rPr lang="en-US" b="1" dirty="0"/>
              <a:t>Save</a:t>
            </a:r>
            <a:r>
              <a:rPr lang="en-US" dirty="0"/>
              <a:t>.</a:t>
            </a:r>
          </a:p>
          <a:p>
            <a:endParaRPr lang="en-US" dirty="0"/>
          </a:p>
          <a:p>
            <a:pPr>
              <a:spcBef>
                <a:spcPct val="43750"/>
              </a:spcBef>
              <a:spcAft>
                <a:spcPct val="43750"/>
              </a:spcAft>
            </a:pPr>
            <a:r>
              <a:rPr lang="en-US" dirty="0"/>
              <a:t>Select </a:t>
            </a:r>
            <a:r>
              <a:rPr lang="en-US" b="1" dirty="0"/>
              <a:t>Test bot</a:t>
            </a:r>
            <a:r>
              <a:rPr lang="en-US" dirty="0"/>
              <a:t> and a new pane will appear for testing the chatbot. Enter questions that contain one of the trigger phrases to observe how the bot responds.</a:t>
            </a:r>
          </a:p>
          <a:p>
            <a:endParaRPr lang="en-US" dirty="0"/>
          </a:p>
          <a:p>
            <a:pPr>
              <a:spcBef>
                <a:spcPct val="43750"/>
              </a:spcBef>
              <a:spcAft>
                <a:spcPct val="43750"/>
              </a:spcAft>
            </a:pPr>
            <a:r>
              <a:rPr lang="en-US" dirty="0"/>
              <a:t>[!div class="mx-</a:t>
            </a:r>
            <a:r>
              <a:rPr lang="en-US" dirty="0" err="1"/>
              <a:t>imgBorder</a:t>
            </a:r>
            <a:r>
              <a:rPr lang="en-US" dirty="0"/>
              <a:t>"] </a:t>
            </a:r>
            <a:r>
              <a:rPr lang="en-US" dirty="0">
                <a:hlinkClick r:id="rId6"/>
              </a:rPr>
              <a:t>Screenshot of the Test bot button with trigger phrases.</a:t>
            </a:r>
          </a:p>
          <a:p>
            <a:endParaRPr lang="en-US" dirty="0">
              <a:hlinkClick r:id="rId6"/>
            </a:endParaRPr>
          </a:p>
          <a:p>
            <a:pPr>
              <a:spcBef>
                <a:spcPct val="43750"/>
              </a:spcBef>
              <a:spcAft>
                <a:spcPct val="43750"/>
              </a:spcAft>
            </a:pPr>
            <a:r>
              <a:rPr lang="en-US" dirty="0"/>
              <a:t>[!div class="mx-</a:t>
            </a:r>
            <a:r>
              <a:rPr lang="en-US" dirty="0" err="1"/>
              <a:t>imgBorder</a:t>
            </a:r>
            <a:r>
              <a:rPr lang="en-US" dirty="0"/>
              <a:t>"] </a:t>
            </a:r>
            <a:r>
              <a:rPr lang="en-US" dirty="0">
                <a:hlinkClick r:id="rId3"/>
              </a:rPr>
              <a:t>Screenshot of the Name field and the Enter a trigger phrase field.</a:t>
            </a:r>
          </a:p>
          <a:p>
            <a:endParaRPr lang="en-US" dirty="0">
              <a:hlinkClick r:id="rId3"/>
            </a:endParaRPr>
          </a:p>
          <a:p>
            <a:pPr>
              <a:spcBef>
                <a:spcPct val="43750"/>
              </a:spcBef>
              <a:spcAft>
                <a:spcPct val="43750"/>
              </a:spcAft>
            </a:pPr>
            <a:r>
              <a:rPr lang="en-US" dirty="0"/>
              <a:t>[!div class="mx-</a:t>
            </a:r>
            <a:r>
              <a:rPr lang="en-US" dirty="0" err="1"/>
              <a:t>imgBorder</a:t>
            </a:r>
            <a:r>
              <a:rPr lang="en-US" dirty="0"/>
              <a:t>"] </a:t>
            </a:r>
            <a:r>
              <a:rPr lang="en-US" dirty="0">
                <a:hlinkClick r:id="rId4"/>
              </a:rPr>
              <a:t>Screenshot of the trigger phrases and message.</a:t>
            </a:r>
          </a:p>
          <a:p>
            <a:endParaRPr lang="en-US" dirty="0">
              <a:hlinkClick r:id="rId4"/>
            </a:endParaRPr>
          </a:p>
          <a:p>
            <a:pPr>
              <a:spcBef>
                <a:spcPct val="43750"/>
              </a:spcBef>
              <a:spcAft>
                <a:spcPct val="43750"/>
              </a:spcAft>
            </a:pPr>
            <a:r>
              <a:rPr lang="en-US" dirty="0"/>
              <a:t>[!div class="mx-</a:t>
            </a:r>
            <a:r>
              <a:rPr lang="en-US" dirty="0" err="1"/>
              <a:t>imgBorder</a:t>
            </a:r>
            <a:r>
              <a:rPr lang="en-US" dirty="0"/>
              <a:t>"] </a:t>
            </a:r>
            <a:r>
              <a:rPr lang="en-US" dirty="0">
                <a:hlinkClick r:id="rId5"/>
              </a:rPr>
              <a:t>Screenshot of Go to another topic and End of Conversation features.</a:t>
            </a:r>
          </a:p>
          <a:p>
            <a:endParaRPr lang="en-US" dirty="0">
              <a:hlinkClick r:id="rId5"/>
            </a:endParaRPr>
          </a:p>
          <a:p>
            <a:pPr>
              <a:spcBef>
                <a:spcPct val="43750"/>
              </a:spcBef>
              <a:spcAft>
                <a:spcPct val="43750"/>
              </a:spcAft>
            </a:pPr>
            <a:r>
              <a:rPr lang="en-US" dirty="0"/>
              <a:t>[!div class="mx-</a:t>
            </a:r>
            <a:r>
              <a:rPr lang="en-US" dirty="0" err="1"/>
              <a:t>imgBorder</a:t>
            </a:r>
            <a:r>
              <a:rPr lang="en-US" dirty="0"/>
              <a:t>"] </a:t>
            </a:r>
            <a:r>
              <a:rPr lang="en-US" dirty="0">
                <a:hlinkClick r:id="rId6"/>
              </a:rPr>
              <a:t>Screenshot of the Test bot button with trigger phrases.</a:t>
            </a:r>
          </a:p>
          <a:p>
            <a:endParaRPr lang="en-US" dirty="0">
              <a:hlinkClick r:id="rId6"/>
            </a:endParaRPr>
          </a:p>
          <a:p>
            <a:pPr>
              <a:spcBef>
                <a:spcPct val="43750"/>
              </a:spcBef>
              <a:spcAft>
                <a:spcPct val="43750"/>
              </a:spcAft>
            </a:pPr>
            <a:r>
              <a:rPr lang="en-US" dirty="0"/>
              <a:t>Congratulations, you have created your first chatbot by using Power Virtual Agents for Teams. The next unit expands the chatbot to use inputs, variables, and conditions.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For the </a:t>
            </a:r>
            <a:r>
              <a:rPr lang="en-US" b="1" dirty="0"/>
              <a:t>Event Contacts</a:t>
            </a:r>
            <a:r>
              <a:rPr lang="en-US" dirty="0"/>
              <a:t> chatbot, you want the chatbot to respond to the question, "Who are the event contacts?" From the </a:t>
            </a:r>
            <a:r>
              <a:rPr lang="en-US" b="1" dirty="0"/>
              <a:t>Topics</a:t>
            </a:r>
            <a:r>
              <a:rPr lang="en-US" dirty="0"/>
              <a:t> page in Power Virtual Agents in Teams: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28851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the steps in the following learning path. Students have all the steps in their manual and can follow along</a:t>
            </a:r>
          </a:p>
          <a:p>
            <a:r>
              <a:rPr lang="en-US" dirty="0"/>
              <a:t>https://docs.microsoft.com/en-us/learn/modules/create-chatbot-power-virtual-agents-dataverse-teams/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70191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AI Builder is a Power Platform capability that helps you improve your business performance by automating processes and predicting outcomes. By using AI Builder, you can quickly bring AI to your apps and flows that connect to your business data that is stored in the underlying data platform (</a:t>
            </a:r>
            <a:r>
              <a:rPr lang="en-US" dirty="0" err="1"/>
              <a:t>Dataverse</a:t>
            </a:r>
            <a:r>
              <a:rPr dirty="0"/>
              <a:t>) or in various cloud data sources, such as SharePoint, OneDrive, or Azure.</a:t>
            </a:r>
          </a:p>
          <a:p>
            <a:r>
              <a:rPr dirty="0"/>
              <a:t>
AI models that you create in AI Builder can help provide intelligence to enhance your business. AI Builder simplifies the AI creation experience by giving people with any level of technical skill the ability to add AI capabilities to their apps and flows without writing code. AI Builder also provides prebuilt AI models, where you don't need to gather data to build and train the model. You can start to use the intelligence right away.</a:t>
            </a: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You can access AI Builder within Power Apps and Power Automate.</a:t>
            </a:r>
          </a:p>
          <a:p>
            <a:r>
              <a:rPr dirty="0"/>
              <a:t>
Two available areas under AI Builder in the left side menu are:</a:t>
            </a:r>
          </a:p>
          <a:p>
            <a:r>
              <a:rPr dirty="0"/>
              <a:t>
Build - Where you create and get started by using AI models.</a:t>
            </a:r>
          </a:p>
          <a:p>
            <a:r>
              <a:rPr dirty="0"/>
              <a:t>
Models - Where your created and shared models reside.</a:t>
            </a:r>
          </a:p>
          <a:p>
            <a:r>
              <a:rPr dirty="0"/>
              <a:t>
Build - Where you create and get started by using AI models.</a:t>
            </a:r>
          </a:p>
          <a:p>
            <a:r>
              <a:rPr dirty="0"/>
              <a:t>
Models - Where your created and shared models reside.</a:t>
            </a: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dirty="0"/>
              <a:t>Guided experience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9/17/2021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423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AI Builder comes with a wide variety of models to enhance your apps and business processes.</a:t>
            </a:r>
          </a:p>
          <a:p>
            <a:r>
              <a:rPr dirty="0"/>
              <a:t>
Sign in to Power Apps or Power Automate and select AI Builder &gt; Build on the left menu. Each tile represents a different AI capability that you can bring to your business.</a:t>
            </a:r>
          </a:p>
          <a:p>
            <a:r>
              <a:rPr dirty="0"/>
              <a:t>
Select any tile.</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Each AI Builder model has an introductory experience where you can learn more about the model.</a:t>
            </a:r>
          </a:p>
          <a:p>
            <a:r>
              <a:rPr dirty="0"/>
              <a:t>
For those models that require customization, AI Builder provides a summary of the steps that you need to take and what you need to get started. The Examples tab also includes examples of how you can use the model.</a:t>
            </a:r>
          </a:p>
          <a:p>
            <a:r>
              <a:rPr dirty="0"/>
              <a:t>
For prebuilt models, AI Builder includes best practices on how to use them and buttons that you can select to get started using them right away.</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2500" lnSpcReduction="20000"/>
          </a:bodyPr>
          <a:lstStyle/>
          <a:p>
            <a:r>
              <a:rPr dirty="0"/>
              <a:t>Sign in to Power Apps or Power Automate and select AI Builder &gt; Build on the left menu.</a:t>
            </a:r>
          </a:p>
          <a:p>
            <a:r>
              <a:rPr dirty="0"/>
              <a:t>
The two classes of model are:</a:t>
            </a:r>
          </a:p>
          <a:p>
            <a:r>
              <a:rPr dirty="0"/>
              <a:t>
Models that require customization before they can be used</a:t>
            </a:r>
          </a:p>
          <a:p>
            <a:r>
              <a:rPr dirty="0"/>
              <a:t>
Models that are prebuilt and can be used right away</a:t>
            </a:r>
          </a:p>
          <a:p>
            <a:r>
              <a:rPr dirty="0"/>
              <a:t>
Prebuilt models have already been created for you and can be used right away in your apps and flows. No prior work is needed to create the model.</a:t>
            </a:r>
          </a:p>
          <a:p>
            <a:r>
              <a:rPr dirty="0"/>
              <a:t>
The following sections explore what you can do with the models that you customize.</a:t>
            </a:r>
          </a:p>
          <a:p>
            <a:r>
              <a:rPr dirty="0"/>
              <a:t>
Select the tile for one of the following model types:</a:t>
            </a:r>
          </a:p>
          <a:p>
            <a:r>
              <a:rPr dirty="0"/>
              <a:t>
Form processing</a:t>
            </a:r>
          </a:p>
          <a:p>
            <a:r>
              <a:rPr dirty="0"/>
              <a:t>
Object detection</a:t>
            </a:r>
          </a:p>
          <a:p>
            <a:r>
              <a:rPr dirty="0"/>
              <a:t>
Prediction</a:t>
            </a:r>
          </a:p>
          <a:p>
            <a:r>
              <a:rPr dirty="0"/>
              <a:t>
Text classification</a:t>
            </a:r>
          </a:p>
          <a:p>
            <a:r>
              <a:rPr dirty="0"/>
              <a:t>
Form processing</a:t>
            </a:r>
          </a:p>
          <a:p>
            <a:r>
              <a:rPr dirty="0"/>
              <a:t>
Object detection</a:t>
            </a:r>
          </a:p>
          <a:p>
            <a:r>
              <a:rPr dirty="0"/>
              <a:t>
Prediction</a:t>
            </a:r>
          </a:p>
          <a:p>
            <a:r>
              <a:rPr dirty="0"/>
              <a:t>
Text classification</a:t>
            </a:r>
          </a:p>
          <a:p>
            <a:r>
              <a:rPr dirty="0"/>
              <a:t>
Make sure that you have everything you need to create your model, as listed on the Get started tab. You can also use sample </a:t>
            </a:r>
            <a:r>
              <a:rPr dirty="0" err="1"/>
              <a:t>datato</a:t>
            </a:r>
            <a:r>
              <a:rPr dirty="0"/>
              <a:t> create any of these models.</a:t>
            </a:r>
          </a:p>
          <a:p>
            <a:r>
              <a:rPr dirty="0"/>
              <a:t>
Enter a name for your model in the Name this AI model </a:t>
            </a:r>
            <a:r>
              <a:rPr lang="en-US" dirty="0"/>
              <a:t>column</a:t>
            </a:r>
            <a:r>
              <a:rPr dirty="0"/>
              <a:t>.</a:t>
            </a:r>
          </a:p>
          <a:p>
            <a:r>
              <a:rPr dirty="0"/>
              <a:t>
Select Create.</a:t>
            </a:r>
          </a:p>
          <a:p>
            <a:r>
              <a:rPr dirty="0"/>
              <a:t>
Enter a name for your model in the Name this AI </a:t>
            </a:r>
            <a:r>
              <a:t>model </a:t>
            </a:r>
            <a:r>
              <a:rPr lang="en-US"/>
              <a:t>column</a:t>
            </a:r>
            <a:r>
              <a:t>.</a:t>
            </a:r>
            <a:endParaRPr dirty="0"/>
          </a:p>
          <a:p>
            <a:r>
              <a:rPr dirty="0"/>
              <a:t>
Select Create.</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dirty="0"/>
              <a:t>Body copy Segoe UI </a:t>
            </a:r>
            <a:r>
              <a:rPr lang="en-US" dirty="0" err="1"/>
              <a:t>Semibold</a:t>
            </a:r>
            <a:r>
              <a:rPr lang="en-US" dirty="0"/>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dirty="0"/>
              <a:t>Body copy Segoe UI </a:t>
            </a:r>
            <a:r>
              <a:rPr lang="en-US" dirty="0" err="1"/>
              <a:t>Semibold</a:t>
            </a:r>
            <a:r>
              <a:rPr lang="en-US" dirty="0"/>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dirty="0"/>
              <a:t>Body copy Segoe UI </a:t>
            </a:r>
            <a:r>
              <a:rPr lang="en-US" dirty="0" err="1"/>
              <a:t>Semibold</a:t>
            </a:r>
            <a:r>
              <a:rPr lang="en-US" dirty="0"/>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dirty="0"/>
              <a:t>Body copy Segoe UI </a:t>
            </a:r>
            <a:r>
              <a:rPr lang="en-US" dirty="0" err="1"/>
              <a:t>Semibold</a:t>
            </a:r>
            <a:r>
              <a:rPr lang="en-US" dirty="0"/>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01621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18038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186264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6501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70908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964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5551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4276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0194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907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24837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dirty="0"/>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dirty="0"/>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dirty="0"/>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Logo of Microsoft Power Platform">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dirty="0"/>
              <a:t>Click to edit Master title style</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9" name="Picture 8" descr="Logo of Microsoft Power Platform">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Logo of Microsoft Power Platform">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Section slide_Dark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1363272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Section slide_Dark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136327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dirty="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dirty="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dirty="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dirty="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737" r:id="rId7"/>
    <p:sldLayoutId id="2147484583" r:id="rId8"/>
    <p:sldLayoutId id="2147484669" r:id="rId9"/>
    <p:sldLayoutId id="2147484562" r:id="rId10"/>
    <p:sldLayoutId id="2147484680" r:id="rId11"/>
    <p:sldLayoutId id="2147484610" r:id="rId12"/>
    <p:sldLayoutId id="2147484684" r:id="rId13"/>
    <p:sldLayoutId id="2147484722" r:id="rId14"/>
    <p:sldLayoutId id="2147484670" r:id="rId15"/>
    <p:sldLayoutId id="2147484671" r:id="rId16"/>
    <p:sldLayoutId id="2147484682" r:id="rId17"/>
    <p:sldLayoutId id="2147484677" r:id="rId18"/>
    <p:sldLayoutId id="2147484691" r:id="rId19"/>
    <p:sldLayoutId id="2147484692" r:id="rId20"/>
    <p:sldLayoutId id="2147484693" r:id="rId21"/>
    <p:sldLayoutId id="2147484694" r:id="rId22"/>
    <p:sldLayoutId id="2147484695" r:id="rId23"/>
    <p:sldLayoutId id="2147484560" r:id="rId24"/>
    <p:sldLayoutId id="2147484580" r:id="rId25"/>
    <p:sldLayoutId id="2147484706" r:id="rId26"/>
    <p:sldLayoutId id="2147484707" r:id="rId27"/>
    <p:sldLayoutId id="2147484708" r:id="rId28"/>
    <p:sldLayoutId id="2147484720" r:id="rId29"/>
    <p:sldLayoutId id="2147484566" r:id="rId30"/>
    <p:sldLayoutId id="2147484696" r:id="rId31"/>
    <p:sldLayoutId id="2147484697" r:id="rId32"/>
    <p:sldLayoutId id="2147484675" r:id="rId33"/>
    <p:sldLayoutId id="2147484676" r:id="rId34"/>
    <p:sldLayoutId id="2147484721" r:id="rId35"/>
    <p:sldLayoutId id="2147484709" r:id="rId36"/>
    <p:sldLayoutId id="2147484728" r:id="rId37"/>
    <p:sldLayoutId id="2147484729" r:id="rId38"/>
    <p:sldLayoutId id="2147484710" r:id="rId39"/>
    <p:sldLayoutId id="2147484738" r:id="rId40"/>
    <p:sldLayoutId id="2147484749" r:id="rId41"/>
    <p:sldLayoutId id="2147484745" r:id="rId42"/>
    <p:sldLayoutId id="2147484746" r:id="rId43"/>
    <p:sldLayoutId id="2147484750" r:id="rId44"/>
    <p:sldLayoutId id="2147484568" r:id="rId45"/>
    <p:sldLayoutId id="2147484570" r:id="rId46"/>
    <p:sldLayoutId id="2147484571" r:id="rId47"/>
    <p:sldLayoutId id="2147484572" r:id="rId48"/>
    <p:sldLayoutId id="2147484723" r:id="rId49"/>
    <p:sldLayoutId id="2147484724" r:id="rId50"/>
    <p:sldLayoutId id="2147484740" r:id="rId51"/>
    <p:sldLayoutId id="2147484741" r:id="rId52"/>
    <p:sldLayoutId id="2147484688" r:id="rId53"/>
    <p:sldLayoutId id="2147484689" r:id="rId54"/>
    <p:sldLayoutId id="2147484690" r:id="rId55"/>
    <p:sldLayoutId id="2147484725" r:id="rId56"/>
    <p:sldLayoutId id="2147484730" r:id="rId57"/>
    <p:sldLayoutId id="2147484742" r:id="rId58"/>
    <p:sldLayoutId id="2147484747" r:id="rId59"/>
    <p:sldLayoutId id="2147484683" r:id="rId60"/>
    <p:sldLayoutId id="2147484685" r:id="rId61"/>
    <p:sldLayoutId id="2147484673" r:id="rId62"/>
    <p:sldLayoutId id="2147484678" r:id="rId63"/>
    <p:sldLayoutId id="2147484679" r:id="rId64"/>
    <p:sldLayoutId id="2147484686" r:id="rId65"/>
    <p:sldLayoutId id="2147484674" r:id="rId66"/>
    <p:sldLayoutId id="2147484727" r:id="rId67"/>
    <p:sldLayoutId id="2147484711" r:id="rId68"/>
    <p:sldLayoutId id="2147484712" r:id="rId69"/>
    <p:sldLayoutId id="2147484713" r:id="rId70"/>
    <p:sldLayoutId id="2147484714" r:id="rId71"/>
    <p:sldLayoutId id="2147484715" r:id="rId72"/>
    <p:sldLayoutId id="2147484726" r:id="rId73"/>
    <p:sldLayoutId id="2147484716" r:id="rId74"/>
    <p:sldLayoutId id="2147484744" r:id="rId75"/>
    <p:sldLayoutId id="2147484751" r:id="rId76"/>
    <p:sldLayoutId id="2147484752" r:id="rId77"/>
    <p:sldLayoutId id="2147484732" r:id="rId78"/>
    <p:sldLayoutId id="2147484733" r:id="rId79"/>
    <p:sldLayoutId id="2147484734" r:id="rId80"/>
    <p:sldLayoutId id="2147484743" r:id="rId81"/>
    <p:sldLayoutId id="2147484735" r:id="rId82"/>
    <p:sldLayoutId id="2147484717" r:id="rId83"/>
    <p:sldLayoutId id="2147484702" r:id="rId84"/>
    <p:sldLayoutId id="2147484718" r:id="rId85"/>
    <p:sldLayoutId id="2147484701" r:id="rId86"/>
    <p:sldLayoutId id="2147484699" r:id="rId87"/>
    <p:sldLayoutId id="2147484700" r:id="rId88"/>
    <p:sldLayoutId id="2147484698" r:id="rId89"/>
    <p:sldLayoutId id="2147484731" r:id="rId90"/>
    <p:sldLayoutId id="2147484748" r:id="rId9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2.xml"/><Relationship Id="rId1" Type="http://schemas.openxmlformats.org/officeDocument/2006/relationships/slideLayout" Target="../slideLayouts/slideLayout77.xml"/><Relationship Id="rId5" Type="http://schemas.openxmlformats.org/officeDocument/2006/relationships/image" Target="../media/image29.wmf"/><Relationship Id="rId4" Type="http://schemas.openxmlformats.org/officeDocument/2006/relationships/image" Target="../media/image28.wmf"/></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2.wmf"/><Relationship Id="rId7" Type="http://schemas.openxmlformats.org/officeDocument/2006/relationships/image" Target="../media/image16.wmf"/><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9.xml"/><Relationship Id="rId1" Type="http://schemas.openxmlformats.org/officeDocument/2006/relationships/slideLayout" Target="../slideLayouts/slideLayout78.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EB86B7D-1BF4-47E3-8D61-756C479988CD}"/>
              </a:ext>
            </a:extLst>
          </p:cNvPr>
          <p:cNvSpPr>
            <a:spLocks noGrp="1"/>
          </p:cNvSpPr>
          <p:nvPr>
            <p:ph type="title"/>
          </p:nvPr>
        </p:nvSpPr>
        <p:spPr/>
        <p:txBody>
          <a:bodyPr/>
          <a:lstStyle/>
          <a:p>
            <a:r>
              <a:rPr lang="en-US" sz="4800" dirty="0"/>
              <a:t>Get started </a:t>
            </a:r>
            <a:br>
              <a:rPr lang="en-US" sz="4800" dirty="0"/>
            </a:br>
            <a:r>
              <a:rPr lang="en-US" sz="4800" dirty="0"/>
              <a:t>with AI Builder</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Ways to use your models</a:t>
            </a:r>
          </a:p>
        </p:txBody>
      </p:sp>
      <p:pic>
        <p:nvPicPr>
          <p:cNvPr id="8" name="Picture Placeholder 7" descr="Icon of two chevron brackets with two dots between them">
            <a:extLst>
              <a:ext uri="{FF2B5EF4-FFF2-40B4-BE49-F238E27FC236}">
                <a16:creationId xmlns:a16="http://schemas.microsoft.com/office/drawing/2014/main" id="{04892FAC-DC8F-4A7B-95E0-F0C1D899F181}"/>
              </a:ext>
            </a:extLst>
          </p:cNvPr>
          <p:cNvPicPr>
            <a:picLocks noGrp="1" noChangeAspect="1"/>
          </p:cNvPicPr>
          <p:nvPr>
            <p:ph type="pic" sz="quarter" idx="10"/>
          </p:nvPr>
        </p:nvPicPr>
        <p:blipFill rotWithShape="1">
          <a:blip r:embed="rId3"/>
          <a:srcRect l="-1414" t="-23626" r="-201" b="-14568"/>
          <a:stretch/>
        </p:blipFill>
        <p:spPr>
          <a:xfrm>
            <a:off x="10098361" y="2777952"/>
            <a:ext cx="1281254" cy="1281436"/>
          </a:xfr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View your model details</a:t>
            </a:r>
          </a:p>
        </p:txBody>
      </p:sp>
      <p:sp>
        <p:nvSpPr>
          <p:cNvPr id="6" name="Rectangle 5">
            <a:extLst>
              <a:ext uri="{FF2B5EF4-FFF2-40B4-BE49-F238E27FC236}">
                <a16:creationId xmlns:a16="http://schemas.microsoft.com/office/drawing/2014/main" id="{CCB14339-40FF-4F35-9071-9C780B61774E}"/>
              </a:ext>
              <a:ext uri="{C183D7F6-B498-43B3-948B-1728B52AA6E4}">
                <adec:decorative xmlns:adec="http://schemas.microsoft.com/office/drawing/2017/decorative" val="1"/>
              </a:ext>
            </a:extLst>
          </p:cNvPr>
          <p:cNvSpPr/>
          <p:nvPr/>
        </p:nvSpPr>
        <p:spPr bwMode="auto">
          <a:xfrm>
            <a:off x="419100" y="1908458"/>
            <a:ext cx="11353800" cy="394100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pic>
        <p:nvPicPr>
          <p:cNvPr id="4" name="New picture" descr="Power Apps AI Builder dashboard which shows form processing model pane"/>
          <p:cNvPicPr/>
          <p:nvPr/>
        </p:nvPicPr>
        <p:blipFill>
          <a:blip r:embed="rId3"/>
          <a:stretch>
            <a:fillRect/>
          </a:stretch>
        </p:blipFill>
        <p:spPr>
          <a:xfrm>
            <a:off x="2996202" y="2122960"/>
            <a:ext cx="6199592" cy="3667868"/>
          </a:xfrm>
          <a:prstGeom prst="rect">
            <a:avLst/>
          </a:prstGeom>
          <a:ln>
            <a:solidFill>
              <a:schemeClr val="bg2"/>
            </a:solidFill>
          </a:ln>
        </p:spPr>
      </p:pic>
      <p:sp>
        <p:nvSpPr>
          <p:cNvPr id="8" name="Text Placeholder 7">
            <a:extLst>
              <a:ext uri="{FF2B5EF4-FFF2-40B4-BE49-F238E27FC236}">
                <a16:creationId xmlns:a16="http://schemas.microsoft.com/office/drawing/2014/main" id="{2F8724D3-73E0-43E5-8AD2-67F84D925F28}"/>
              </a:ext>
            </a:extLst>
          </p:cNvPr>
          <p:cNvSpPr>
            <a:spLocks noGrp="1"/>
          </p:cNvSpPr>
          <p:nvPr>
            <p:ph type="body" sz="quarter" idx="42"/>
          </p:nvPr>
        </p:nvSpPr>
        <p:spPr>
          <a:xfrm>
            <a:off x="418644" y="985839"/>
            <a:ext cx="11354712" cy="824439"/>
          </a:xfrm>
        </p:spPr>
        <p:txBody>
          <a:bodyPr/>
          <a:lstStyle/>
          <a:p>
            <a:r>
              <a:rPr lang="en-US" sz="2000" dirty="0"/>
              <a:t>After your model has completed training, you can view important details about your newly trained model on a details page for that model</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Publish your model</a:t>
            </a:r>
          </a:p>
        </p:txBody>
      </p:sp>
      <p:sp>
        <p:nvSpPr>
          <p:cNvPr id="6" name="Text Placeholder 5">
            <a:extLst>
              <a:ext uri="{FF2B5EF4-FFF2-40B4-BE49-F238E27FC236}">
                <a16:creationId xmlns:a16="http://schemas.microsoft.com/office/drawing/2014/main" id="{43C0AAB7-EEB8-4EC6-9321-E0257D348556}"/>
              </a:ext>
            </a:extLst>
          </p:cNvPr>
          <p:cNvSpPr>
            <a:spLocks noGrp="1"/>
          </p:cNvSpPr>
          <p:nvPr>
            <p:ph type="body" sz="quarter" idx="18"/>
          </p:nvPr>
        </p:nvSpPr>
        <p:spPr/>
        <p:txBody>
          <a:bodyPr/>
          <a:lstStyle/>
          <a:p>
            <a:pPr lvl="0"/>
            <a:r>
              <a:rPr lang="en-US" dirty="0"/>
              <a:t>Your model can’t be used until it is published:</a:t>
            </a:r>
          </a:p>
        </p:txBody>
      </p:sp>
      <p:pic>
        <p:nvPicPr>
          <p:cNvPr id="133" name="Picture 132" descr="Icon of circles connecting to a center circle surrounded by brackets">
            <a:extLst>
              <a:ext uri="{FF2B5EF4-FFF2-40B4-BE49-F238E27FC236}">
                <a16:creationId xmlns:a16="http://schemas.microsoft.com/office/drawing/2014/main" id="{41E053B7-84E9-4DB3-8A21-6DE825888DA6}"/>
              </a:ext>
            </a:extLst>
          </p:cNvPr>
          <p:cNvPicPr>
            <a:picLocks noChangeAspect="1"/>
          </p:cNvPicPr>
          <p:nvPr/>
        </p:nvPicPr>
        <p:blipFill>
          <a:blip r:embed="rId3"/>
          <a:stretch>
            <a:fillRect/>
          </a:stretch>
        </p:blipFill>
        <p:spPr>
          <a:xfrm>
            <a:off x="418643" y="1931885"/>
            <a:ext cx="717804" cy="717804"/>
          </a:xfrm>
          <a:prstGeom prst="rect">
            <a:avLst/>
          </a:prstGeom>
        </p:spPr>
      </p:pic>
      <p:sp>
        <p:nvSpPr>
          <p:cNvPr id="25" name="Text Placeholder 24">
            <a:extLst>
              <a:ext uri="{FF2B5EF4-FFF2-40B4-BE49-F238E27FC236}">
                <a16:creationId xmlns:a16="http://schemas.microsoft.com/office/drawing/2014/main" id="{B7107147-05E1-4931-A523-6ABD9451ED07}"/>
              </a:ext>
            </a:extLst>
          </p:cNvPr>
          <p:cNvSpPr>
            <a:spLocks noGrp="1"/>
          </p:cNvSpPr>
          <p:nvPr>
            <p:ph type="body" sz="quarter" idx="11"/>
          </p:nvPr>
        </p:nvSpPr>
        <p:spPr/>
        <p:txBody>
          <a:bodyPr/>
          <a:lstStyle/>
          <a:p>
            <a:r>
              <a:rPr lang="en-US" sz="2000" dirty="0"/>
              <a:t>As a component in an app</a:t>
            </a:r>
          </a:p>
        </p:txBody>
      </p:sp>
      <p:pic>
        <p:nvPicPr>
          <p:cNvPr id="135" name="Picture 134" descr="Icon of a browser window with an arrow pointing from the outside to the center">
            <a:extLst>
              <a:ext uri="{FF2B5EF4-FFF2-40B4-BE49-F238E27FC236}">
                <a16:creationId xmlns:a16="http://schemas.microsoft.com/office/drawing/2014/main" id="{5EFC0E4A-2A43-44A0-AD4A-A35C784264BC}"/>
              </a:ext>
            </a:extLst>
          </p:cNvPr>
          <p:cNvPicPr>
            <a:picLocks noChangeAspect="1"/>
          </p:cNvPicPr>
          <p:nvPr/>
        </p:nvPicPr>
        <p:blipFill>
          <a:blip r:embed="rId4"/>
          <a:stretch>
            <a:fillRect/>
          </a:stretch>
        </p:blipFill>
        <p:spPr>
          <a:xfrm>
            <a:off x="418643" y="2878304"/>
            <a:ext cx="717804" cy="717804"/>
          </a:xfrm>
          <a:prstGeom prst="rect">
            <a:avLst/>
          </a:prstGeom>
        </p:spPr>
      </p:pic>
      <p:sp>
        <p:nvSpPr>
          <p:cNvPr id="51" name="Text Placeholder 50">
            <a:extLst>
              <a:ext uri="{FF2B5EF4-FFF2-40B4-BE49-F238E27FC236}">
                <a16:creationId xmlns:a16="http://schemas.microsoft.com/office/drawing/2014/main" id="{7C2529E2-820C-4043-81FA-649FF9A05D84}"/>
              </a:ext>
            </a:extLst>
          </p:cNvPr>
          <p:cNvSpPr>
            <a:spLocks noGrp="1"/>
          </p:cNvSpPr>
          <p:nvPr>
            <p:ph type="body" sz="quarter" idx="15"/>
          </p:nvPr>
        </p:nvSpPr>
        <p:spPr/>
        <p:txBody>
          <a:bodyPr/>
          <a:lstStyle/>
          <a:p>
            <a:r>
              <a:rPr lang="en-US" sz="2000" dirty="0"/>
              <a:t>As an action in a flow</a:t>
            </a:r>
          </a:p>
        </p:txBody>
      </p:sp>
      <p:pic>
        <p:nvPicPr>
          <p:cNvPr id="137" name="Picture 136" descr="Icon of a closed hand with one finger touching a screen">
            <a:extLst>
              <a:ext uri="{FF2B5EF4-FFF2-40B4-BE49-F238E27FC236}">
                <a16:creationId xmlns:a16="http://schemas.microsoft.com/office/drawing/2014/main" id="{D81AA5B1-2163-4F06-991A-E984535BD95B}"/>
              </a:ext>
            </a:extLst>
          </p:cNvPr>
          <p:cNvPicPr>
            <a:picLocks noChangeAspect="1"/>
          </p:cNvPicPr>
          <p:nvPr/>
        </p:nvPicPr>
        <p:blipFill>
          <a:blip r:embed="rId5"/>
          <a:stretch>
            <a:fillRect/>
          </a:stretch>
        </p:blipFill>
        <p:spPr>
          <a:xfrm>
            <a:off x="418643" y="3824723"/>
            <a:ext cx="717804" cy="717804"/>
          </a:xfrm>
          <a:prstGeom prst="rect">
            <a:avLst/>
          </a:prstGeom>
        </p:spPr>
      </p:pic>
      <p:sp>
        <p:nvSpPr>
          <p:cNvPr id="62" name="Text Placeholder 61">
            <a:extLst>
              <a:ext uri="{FF2B5EF4-FFF2-40B4-BE49-F238E27FC236}">
                <a16:creationId xmlns:a16="http://schemas.microsoft.com/office/drawing/2014/main" id="{346EA58A-23EA-47BB-833C-FE880C7D88AB}"/>
              </a:ext>
            </a:extLst>
          </p:cNvPr>
          <p:cNvSpPr>
            <a:spLocks noGrp="1"/>
          </p:cNvSpPr>
          <p:nvPr>
            <p:ph type="body" sz="quarter" idx="17"/>
          </p:nvPr>
        </p:nvSpPr>
        <p:spPr/>
        <p:txBody>
          <a:bodyPr/>
          <a:lstStyle/>
          <a:p>
            <a:r>
              <a:rPr lang="en-US" sz="2000" dirty="0"/>
              <a:t>As new data in your database</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Use your model in an app</a:t>
            </a:r>
          </a:p>
        </p:txBody>
      </p:sp>
      <p:sp>
        <p:nvSpPr>
          <p:cNvPr id="12" name="Text Placeholder 11">
            <a:extLst>
              <a:ext uri="{FF2B5EF4-FFF2-40B4-BE49-F238E27FC236}">
                <a16:creationId xmlns:a16="http://schemas.microsoft.com/office/drawing/2014/main" id="{F65CB39A-31D6-4339-ADB0-3B403F838F07}"/>
              </a:ext>
            </a:extLst>
          </p:cNvPr>
          <p:cNvSpPr>
            <a:spLocks noGrp="1"/>
          </p:cNvSpPr>
          <p:nvPr>
            <p:ph type="body" sz="quarter" idx="42"/>
          </p:nvPr>
        </p:nvSpPr>
        <p:spPr>
          <a:xfrm>
            <a:off x="418644" y="1027401"/>
            <a:ext cx="11354712" cy="824439"/>
          </a:xfrm>
        </p:spPr>
        <p:txBody>
          <a:bodyPr/>
          <a:lstStyle/>
          <a:p>
            <a:r>
              <a:rPr lang="en-US" sz="2400" dirty="0"/>
              <a:t>In the Use your model pane, select Create new app, which appears if your model type supports it</a:t>
            </a:r>
          </a:p>
        </p:txBody>
      </p:sp>
      <p:sp>
        <p:nvSpPr>
          <p:cNvPr id="6" name="Rectangle 5">
            <a:extLst>
              <a:ext uri="{FF2B5EF4-FFF2-40B4-BE49-F238E27FC236}">
                <a16:creationId xmlns:a16="http://schemas.microsoft.com/office/drawing/2014/main" id="{CF0DB5A9-6677-431E-BD40-2BCC6FB2FBDE}"/>
              </a:ext>
              <a:ext uri="{C183D7F6-B498-43B3-948B-1728B52AA6E4}">
                <adec:decorative xmlns:adec="http://schemas.microsoft.com/office/drawing/2017/decorative" val="1"/>
              </a:ext>
            </a:extLst>
          </p:cNvPr>
          <p:cNvSpPr/>
          <p:nvPr/>
        </p:nvSpPr>
        <p:spPr bwMode="auto">
          <a:xfrm>
            <a:off x="419100" y="2005438"/>
            <a:ext cx="11353800" cy="394100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solidFill>
                <a:schemeClr val="tx1"/>
              </a:solidFill>
              <a:latin typeface="+mj-lt"/>
              <a:cs typeface="Segoe UI" pitchFamily="34" charset="0"/>
            </a:endParaRPr>
          </a:p>
        </p:txBody>
      </p:sp>
      <p:pic>
        <p:nvPicPr>
          <p:cNvPr id="4" name="New picture" descr="Power Apps dashboard which shows the tree view for creating new form"/>
          <p:cNvPicPr/>
          <p:nvPr/>
        </p:nvPicPr>
        <p:blipFill>
          <a:blip r:embed="rId3"/>
          <a:stretch>
            <a:fillRect/>
          </a:stretch>
        </p:blipFill>
        <p:spPr>
          <a:xfrm>
            <a:off x="2996203" y="2122956"/>
            <a:ext cx="6199590" cy="3667867"/>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Use your model in an app </a:t>
            </a:r>
          </a:p>
        </p:txBody>
      </p:sp>
      <p:sp>
        <p:nvSpPr>
          <p:cNvPr id="9" name="Text Placeholder 8">
            <a:extLst>
              <a:ext uri="{FF2B5EF4-FFF2-40B4-BE49-F238E27FC236}">
                <a16:creationId xmlns:a16="http://schemas.microsoft.com/office/drawing/2014/main" id="{1FDC977F-60B4-429A-ABDC-FEC3965946DE}"/>
              </a:ext>
            </a:extLst>
          </p:cNvPr>
          <p:cNvSpPr>
            <a:spLocks noGrp="1"/>
          </p:cNvSpPr>
          <p:nvPr>
            <p:ph type="body" sz="quarter" idx="42"/>
          </p:nvPr>
        </p:nvSpPr>
        <p:spPr>
          <a:xfrm>
            <a:off x="418644" y="1068966"/>
            <a:ext cx="11354712" cy="824439"/>
          </a:xfrm>
        </p:spPr>
        <p:txBody>
          <a:bodyPr/>
          <a:lstStyle/>
          <a:p>
            <a:r>
              <a:rPr lang="en-US" sz="2400" dirty="0"/>
              <a:t>You can add AI Builder components to your existing apps at any time by selecting the Insert tab and then selecting the component from the AI Builder menu</a:t>
            </a:r>
          </a:p>
        </p:txBody>
      </p:sp>
      <p:sp>
        <p:nvSpPr>
          <p:cNvPr id="6" name="Rectangle 5">
            <a:extLst>
              <a:ext uri="{FF2B5EF4-FFF2-40B4-BE49-F238E27FC236}">
                <a16:creationId xmlns:a16="http://schemas.microsoft.com/office/drawing/2014/main" id="{3B745FE0-E483-45A8-AA54-2AD9ED456597}"/>
              </a:ext>
              <a:ext uri="{C183D7F6-B498-43B3-948B-1728B52AA6E4}">
                <adec:decorative xmlns:adec="http://schemas.microsoft.com/office/drawing/2017/decorative" val="1"/>
              </a:ext>
            </a:extLst>
          </p:cNvPr>
          <p:cNvSpPr/>
          <p:nvPr/>
        </p:nvSpPr>
        <p:spPr bwMode="auto">
          <a:xfrm>
            <a:off x="419100" y="1991583"/>
            <a:ext cx="11353800" cy="394100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solidFill>
                <a:schemeClr val="tx1"/>
              </a:solidFill>
              <a:latin typeface="+mj-lt"/>
              <a:cs typeface="Segoe UI" pitchFamily="34" charset="0"/>
            </a:endParaRPr>
          </a:p>
        </p:txBody>
      </p:sp>
      <p:pic>
        <p:nvPicPr>
          <p:cNvPr id="4" name="New picture" descr="AI Builder drop down list which shows a preview of Business card reader, Form processor, Object detector and Text recognizer on the list"/>
          <p:cNvPicPr/>
          <p:nvPr/>
        </p:nvPicPr>
        <p:blipFill>
          <a:blip r:embed="rId3"/>
          <a:stretch>
            <a:fillRect/>
          </a:stretch>
        </p:blipFill>
        <p:spPr>
          <a:xfrm>
            <a:off x="3221922" y="2095247"/>
            <a:ext cx="5748152" cy="3667868"/>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Use your model in a flow</a:t>
            </a:r>
          </a:p>
        </p:txBody>
      </p:sp>
      <p:sp>
        <p:nvSpPr>
          <p:cNvPr id="9" name="Text Placeholder 8">
            <a:extLst>
              <a:ext uri="{FF2B5EF4-FFF2-40B4-BE49-F238E27FC236}">
                <a16:creationId xmlns:a16="http://schemas.microsoft.com/office/drawing/2014/main" id="{B8F366B6-1D55-4C26-8453-3784F117A3E0}"/>
              </a:ext>
            </a:extLst>
          </p:cNvPr>
          <p:cNvSpPr>
            <a:spLocks noGrp="1"/>
          </p:cNvSpPr>
          <p:nvPr>
            <p:ph type="body" sz="quarter" idx="42"/>
          </p:nvPr>
        </p:nvSpPr>
        <p:spPr>
          <a:xfrm>
            <a:off x="418644" y="1041256"/>
            <a:ext cx="11354712" cy="824439"/>
          </a:xfrm>
        </p:spPr>
        <p:txBody>
          <a:bodyPr/>
          <a:lstStyle/>
          <a:p>
            <a:r>
              <a:rPr lang="en-US" sz="2400" dirty="0"/>
              <a:t>In the Use your model pane, select Create new flow, which appears if your model type supports it</a:t>
            </a:r>
          </a:p>
        </p:txBody>
      </p:sp>
      <p:sp>
        <p:nvSpPr>
          <p:cNvPr id="6" name="Rectangle 5">
            <a:extLst>
              <a:ext uri="{FF2B5EF4-FFF2-40B4-BE49-F238E27FC236}">
                <a16:creationId xmlns:a16="http://schemas.microsoft.com/office/drawing/2014/main" id="{87F4CC39-FB01-41F1-B99F-9F3A0D2312B1}"/>
              </a:ext>
              <a:ext uri="{C183D7F6-B498-43B3-948B-1728B52AA6E4}">
                <adec:decorative xmlns:adec="http://schemas.microsoft.com/office/drawing/2017/decorative" val="1"/>
              </a:ext>
            </a:extLst>
          </p:cNvPr>
          <p:cNvSpPr/>
          <p:nvPr/>
        </p:nvSpPr>
        <p:spPr bwMode="auto">
          <a:xfrm>
            <a:off x="419100" y="1977728"/>
            <a:ext cx="11353800" cy="394100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solidFill>
                <a:schemeClr val="tx1"/>
              </a:solidFill>
              <a:latin typeface="+mj-lt"/>
              <a:cs typeface="Segoe UI" pitchFamily="34" charset="0"/>
            </a:endParaRPr>
          </a:p>
        </p:txBody>
      </p:sp>
      <p:pic>
        <p:nvPicPr>
          <p:cNvPr id="4" name="New picture" descr="Power Automate dashboard which shows form processing flow page"/>
          <p:cNvPicPr/>
          <p:nvPr/>
        </p:nvPicPr>
        <p:blipFill>
          <a:blip r:embed="rId3"/>
          <a:stretch>
            <a:fillRect/>
          </a:stretch>
        </p:blipFill>
        <p:spPr>
          <a:xfrm>
            <a:off x="2996203" y="2095247"/>
            <a:ext cx="6199591" cy="3667868"/>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Use your model in your database</a:t>
            </a:r>
          </a:p>
        </p:txBody>
      </p:sp>
      <p:pic>
        <p:nvPicPr>
          <p:cNvPr id="12" name="Picture 11" descr="Icon of a box">
            <a:extLst>
              <a:ext uri="{FF2B5EF4-FFF2-40B4-BE49-F238E27FC236}">
                <a16:creationId xmlns:a16="http://schemas.microsoft.com/office/drawing/2014/main" id="{A3D75737-B76D-469D-8432-3529746D39E4}"/>
              </a:ext>
            </a:extLst>
          </p:cNvPr>
          <p:cNvPicPr>
            <a:picLocks noChangeAspect="1"/>
          </p:cNvPicPr>
          <p:nvPr/>
        </p:nvPicPr>
        <p:blipFill>
          <a:blip r:embed="rId3"/>
          <a:stretch>
            <a:fillRect/>
          </a:stretch>
        </p:blipFill>
        <p:spPr>
          <a:xfrm>
            <a:off x="418643" y="1456896"/>
            <a:ext cx="899160" cy="899160"/>
          </a:xfrm>
          <a:prstGeom prst="rect">
            <a:avLst/>
          </a:prstGeom>
        </p:spPr>
      </p:pic>
      <p:sp>
        <p:nvSpPr>
          <p:cNvPr id="3" name="Text Placeholder 9"/>
          <p:cNvSpPr>
            <a:spLocks noGrp="1"/>
          </p:cNvSpPr>
          <p:nvPr>
            <p:ph type="body" sz="quarter" idx="11" hasCustomPrompt="1"/>
          </p:nvPr>
        </p:nvSpPr>
        <p:spPr/>
        <p:txBody>
          <a:bodyPr/>
          <a:lstStyle>
            <a:lvl1pPr marL="457200" indent="-457200">
              <a:lnSpc>
                <a:spcPct val="100000"/>
              </a:lnSpc>
              <a:buFont typeface="Arial" pitchFamily="34" charset="0"/>
              <a:buChar char="•"/>
              <a:defRPr sz="2800" b="0" i="0" spc="0">
                <a:solidFill>
                  <a:srgbClr val="2F2F2F"/>
                </a:solidFill>
                <a:latin typeface="+mn-lt"/>
                <a:cs typeface="Segoe UI" panose="020B0502040204020203" pitchFamily="34" charset="0"/>
              </a:defRPr>
            </a:lvl1pPr>
          </a:lstStyle>
          <a:p>
            <a:pPr marL="0" lvl="0" indent="0">
              <a:buNone/>
            </a:pPr>
            <a:r>
              <a:rPr lang="en-US" sz="2400" dirty="0"/>
              <a:t>Some model types write the intelligence back to your database, so you can use it in your data views in Power Apps or Power BI</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Create a chatbot with Power Virtual Agents and </a:t>
            </a:r>
            <a:r>
              <a:rPr lang="en-US" dirty="0" err="1"/>
              <a:t>Dataverse</a:t>
            </a:r>
            <a:r>
              <a:rPr lang="en-US" dirty="0"/>
              <a:t> for Teams</a:t>
            </a:r>
          </a:p>
        </p:txBody>
      </p:sp>
      <p:sp>
        <p:nvSpPr>
          <p:cNvPr id="3" name="ChatBot_F08B" title="Icon of a robotic chat bubble with a smiley face">
            <a:extLst>
              <a:ext uri="{FF2B5EF4-FFF2-40B4-BE49-F238E27FC236}">
                <a16:creationId xmlns:a16="http://schemas.microsoft.com/office/drawing/2014/main" id="{68778AB6-E0B7-498B-A59D-28F386F3C016}"/>
              </a:ext>
            </a:extLst>
          </p:cNvPr>
          <p:cNvSpPr>
            <a:spLocks noChangeAspect="1" noEditPoints="1"/>
          </p:cNvSpPr>
          <p:nvPr/>
        </p:nvSpPr>
        <p:spPr bwMode="auto">
          <a:xfrm>
            <a:off x="10157663" y="2514973"/>
            <a:ext cx="1159693" cy="1497905"/>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15274174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2662267"/>
          </a:xfrm>
        </p:spPr>
        <p:txBody>
          <a:bodyPr/>
          <a:lstStyle/>
          <a:p>
            <a:r>
              <a:rPr lang="en-US" sz="2800" dirty="0">
                <a:latin typeface="+mn-lt"/>
              </a:rPr>
              <a:t>Employees who have quick access to information make better decisions, reduce errors, and save money.</a:t>
            </a:r>
          </a:p>
          <a:p>
            <a:pPr marL="342900" lvl="1" indent="-342900">
              <a:buFont typeface="Arial" panose="020B0604020202020204" pitchFamily="34" charset="0"/>
              <a:buChar char="•"/>
            </a:pPr>
            <a:r>
              <a:rPr lang="en-US" dirty="0"/>
              <a:t>Create a chatbot.</a:t>
            </a:r>
          </a:p>
          <a:p>
            <a:pPr marL="342900" lvl="1" indent="-342900">
              <a:buFont typeface="Arial" panose="020B0604020202020204" pitchFamily="34" charset="0"/>
              <a:buChar char="•"/>
            </a:pPr>
            <a:r>
              <a:rPr lang="en-US" dirty="0"/>
              <a:t>Use the chatbot to call Microsoft Power Automate actions to retrieve data from </a:t>
            </a:r>
            <a:r>
              <a:rPr lang="en-US" dirty="0" err="1"/>
              <a:t>Dataverse</a:t>
            </a:r>
            <a:r>
              <a:rPr lang="en-US" dirty="0"/>
              <a:t> for Teams.</a:t>
            </a:r>
          </a:p>
          <a:p>
            <a:pPr marL="342900" lvl="1" indent="-342900">
              <a:buFont typeface="Arial" panose="020B0604020202020204" pitchFamily="34" charset="0"/>
              <a:buChar char="•"/>
            </a:pPr>
            <a:r>
              <a:rPr lang="en-US" dirty="0"/>
              <a:t>Publish the chatbot to your team or the whole company.</a:t>
            </a: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your first chatbot</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5814059" cy="4059983"/>
          </a:xfrm>
          <a:solidFill>
            <a:schemeClr val="bg1">
              <a:lumMod val="95000"/>
            </a:schemeClr>
          </a:solidFill>
        </p:spPr>
        <p:txBody>
          <a:bodyPr/>
          <a:lstStyle/>
          <a:p>
            <a:r>
              <a:rPr lang="en-US" sz="2800" dirty="0">
                <a:latin typeface="+mn-lt"/>
              </a:rPr>
              <a:t>To create chatbots (also referred to as bots), first install the Power Virtual Agents app in Microsoft Teams.</a:t>
            </a:r>
          </a:p>
          <a:p>
            <a:pPr marL="342900" lvl="1" indent="-342900">
              <a:buFont typeface="Arial" panose="020B0604020202020204" pitchFamily="34" charset="0"/>
              <a:buChar char="•"/>
            </a:pPr>
            <a:r>
              <a:rPr lang="en-US" dirty="0"/>
              <a:t>Create and edit chatbots.</a:t>
            </a:r>
          </a:p>
          <a:p>
            <a:pPr marL="342900" lvl="1" indent="-342900">
              <a:buFont typeface="Arial" panose="020B0604020202020204" pitchFamily="34" charset="0"/>
              <a:buChar char="•"/>
            </a:pPr>
            <a:r>
              <a:rPr lang="en-US" dirty="0"/>
              <a:t>Test the chatbot to see how well it works.</a:t>
            </a:r>
          </a:p>
          <a:p>
            <a:pPr marL="342900" lvl="1" indent="-342900">
              <a:buFont typeface="Arial" panose="020B0604020202020204" pitchFamily="34" charset="0"/>
              <a:buChar char="•"/>
            </a:pPr>
            <a:r>
              <a:rPr lang="en-US" dirty="0"/>
              <a:t>Publish the chatbot to your team or organization.</a:t>
            </a:r>
          </a:p>
          <a:p>
            <a:pPr marL="342900" lvl="1" indent="-342900">
              <a:buFont typeface="Arial" panose="020B0604020202020204" pitchFamily="34" charset="0"/>
              <a:buChar char="•"/>
            </a:pPr>
            <a:r>
              <a:rPr lang="en-US" dirty="0"/>
              <a:t>Review the bot's performance over time, note the questions that are asked, and assess how well it's answering questions.</a:t>
            </a:r>
          </a:p>
        </p:txBody>
      </p:sp>
      <p:sp>
        <p:nvSpPr>
          <p:cNvPr id="2" name="Rectangle 1">
            <a:extLst>
              <a:ext uri="{FF2B5EF4-FFF2-40B4-BE49-F238E27FC236}">
                <a16:creationId xmlns:a16="http://schemas.microsoft.com/office/drawing/2014/main" id="{73626AF5-E6BC-4E9C-A771-6A1540B3587D}"/>
              </a:ext>
            </a:extLst>
          </p:cNvPr>
          <p:cNvSpPr/>
          <p:nvPr/>
        </p:nvSpPr>
        <p:spPr bwMode="auto">
          <a:xfrm>
            <a:off x="6400800" y="1456897"/>
            <a:ext cx="5359111" cy="4059983"/>
          </a:xfrm>
          <a:prstGeom prst="rect">
            <a:avLst/>
          </a:prstGeom>
          <a:ln>
            <a:solidFill>
              <a:srgbClr val="243A5E"/>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Graphical user interface, application, Teams&#10;&#10;Description automatically generated">
            <a:extLst>
              <a:ext uri="{FF2B5EF4-FFF2-40B4-BE49-F238E27FC236}">
                <a16:creationId xmlns:a16="http://schemas.microsoft.com/office/drawing/2014/main" id="{B0C8AA3B-8FB6-464E-81E7-6E3D7B820C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0631" y="1510640"/>
            <a:ext cx="5144558" cy="3890463"/>
          </a:xfrm>
          <a:prstGeom prst="rect">
            <a:avLst/>
          </a:prstGeom>
          <a:noFill/>
        </p:spPr>
      </p:pic>
      <p:pic>
        <p:nvPicPr>
          <p:cNvPr id="2050" name="Picture 2" descr="Graphical user interface, application&#10;&#10;Description automatically generated">
            <a:extLst>
              <a:ext uri="{FF2B5EF4-FFF2-40B4-BE49-F238E27FC236}">
                <a16:creationId xmlns:a16="http://schemas.microsoft.com/office/drawing/2014/main" id="{ED9ACECB-69B6-4559-99A5-F064D8EF3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89" y="3642821"/>
            <a:ext cx="2933700" cy="1733550"/>
          </a:xfrm>
          <a:prstGeom prst="rect">
            <a:avLst/>
          </a:prstGeom>
          <a:noFill/>
        </p:spPr>
      </p:pic>
    </p:spTree>
    <p:extLst>
      <p:ext uri="{BB962C8B-B14F-4D97-AF65-F5344CB8AC3E}">
        <p14:creationId xmlns:p14="http://schemas.microsoft.com/office/powerpoint/2010/main" val="13041800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CA25CE39-859E-4F18-B692-8A29C2DE6271}"/>
              </a:ext>
            </a:extLst>
          </p:cNvPr>
          <p:cNvSpPr>
            <a:spLocks noGrp="1"/>
          </p:cNvSpPr>
          <p:nvPr>
            <p:ph type="title"/>
          </p:nvPr>
        </p:nvSpPr>
        <p:spPr/>
        <p:txBody>
          <a:bodyPr/>
          <a:lstStyle/>
          <a:p>
            <a:r>
              <a:rPr lang="en-US" dirty="0"/>
              <a:t>What you can do with AI Builder</a:t>
            </a:r>
          </a:p>
        </p:txBody>
      </p:sp>
      <p:sp>
        <p:nvSpPr>
          <p:cNvPr id="8" name="Content Placeholder 7">
            <a:extLst>
              <a:ext uri="{FF2B5EF4-FFF2-40B4-BE49-F238E27FC236}">
                <a16:creationId xmlns:a16="http://schemas.microsoft.com/office/drawing/2014/main" id="{D14C4453-F62E-4E53-87EE-57316786C029}"/>
              </a:ext>
            </a:extLst>
          </p:cNvPr>
          <p:cNvSpPr>
            <a:spLocks noGrp="1"/>
          </p:cNvSpPr>
          <p:nvPr>
            <p:ph type="body" sz="quarter" idx="42"/>
          </p:nvPr>
        </p:nvSpPr>
        <p:spPr>
          <a:xfrm>
            <a:off x="418644" y="971985"/>
            <a:ext cx="11354712" cy="824439"/>
          </a:xfrm>
        </p:spPr>
        <p:txBody>
          <a:bodyPr/>
          <a:lstStyle/>
          <a:p>
            <a:r>
              <a:rPr lang="en-US" sz="2000" dirty="0"/>
              <a:t>You can use AI Builder to create custom AI models that suit the needs of your business, or you can choose from a selection of prebuilt models</a:t>
            </a:r>
          </a:p>
        </p:txBody>
      </p:sp>
      <p:pic>
        <p:nvPicPr>
          <p:cNvPr id="15" name="New picture" descr="Power Apps AI Builder dashboard showing step to tag objects in images">
            <a:extLst>
              <a:ext uri="{FF2B5EF4-FFF2-40B4-BE49-F238E27FC236}">
                <a16:creationId xmlns:a16="http://schemas.microsoft.com/office/drawing/2014/main" id="{6952AF1F-B214-4E1B-9C67-34AF72D7D82D}"/>
              </a:ext>
            </a:extLst>
          </p:cNvPr>
          <p:cNvPicPr/>
          <p:nvPr/>
        </p:nvPicPr>
        <p:blipFill>
          <a:blip r:embed="rId3"/>
          <a:stretch>
            <a:fillRect/>
          </a:stretch>
        </p:blipFill>
        <p:spPr>
          <a:xfrm>
            <a:off x="2819908" y="2071501"/>
            <a:ext cx="6552184" cy="3680575"/>
          </a:xfrm>
          <a:prstGeom prst="rect">
            <a:avLst/>
          </a:prstGeom>
          <a:ln>
            <a:solidFill>
              <a:schemeClr val="bg2"/>
            </a:solidFill>
          </a:ln>
        </p:spPr>
      </p:pic>
      <p:sp>
        <p:nvSpPr>
          <p:cNvPr id="23" name="Rectangle 22">
            <a:extLst>
              <a:ext uri="{FF2B5EF4-FFF2-40B4-BE49-F238E27FC236}">
                <a16:creationId xmlns:a16="http://schemas.microsoft.com/office/drawing/2014/main" id="{28A68BAF-7BBF-4A8E-9F03-9D86A76A3F24}"/>
              </a:ext>
              <a:ext uri="{C183D7F6-B498-43B3-948B-1728B52AA6E4}">
                <adec:decorative xmlns:adec="http://schemas.microsoft.com/office/drawing/2017/decorative" val="1"/>
              </a:ext>
            </a:extLst>
          </p:cNvPr>
          <p:cNvSpPr/>
          <p:nvPr/>
        </p:nvSpPr>
        <p:spPr bwMode="auto">
          <a:xfrm>
            <a:off x="418642" y="1953488"/>
            <a:ext cx="11354714" cy="3932528"/>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659652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new chatbot</a:t>
            </a:r>
          </a:p>
        </p:txBody>
      </p:sp>
      <p:sp>
        <p:nvSpPr>
          <p:cNvPr id="2" name="Rectangle 1">
            <a:extLst>
              <a:ext uri="{FF2B5EF4-FFF2-40B4-BE49-F238E27FC236}">
                <a16:creationId xmlns:a16="http://schemas.microsoft.com/office/drawing/2014/main" id="{73626AF5-E6BC-4E9C-A771-6A1540B3587D}"/>
              </a:ext>
            </a:extLst>
          </p:cNvPr>
          <p:cNvSpPr/>
          <p:nvPr/>
        </p:nvSpPr>
        <p:spPr bwMode="auto">
          <a:xfrm>
            <a:off x="6400800" y="1456897"/>
            <a:ext cx="5359111" cy="4059983"/>
          </a:xfrm>
          <a:prstGeom prst="rect">
            <a:avLst/>
          </a:prstGeom>
          <a:ln>
            <a:solidFill>
              <a:srgbClr val="243A5E"/>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D46613E4-3613-43F5-9944-15A2400F7AE3}"/>
              </a:ext>
            </a:extLst>
          </p:cNvPr>
          <p:cNvSpPr/>
          <p:nvPr/>
        </p:nvSpPr>
        <p:spPr bwMode="auto">
          <a:xfrm>
            <a:off x="730166" y="1456897"/>
            <a:ext cx="5359111" cy="4059983"/>
          </a:xfrm>
          <a:prstGeom prst="rect">
            <a:avLst/>
          </a:prstGeom>
          <a:ln>
            <a:solidFill>
              <a:srgbClr val="243A5E"/>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4" name="Picture 2" descr="Graphical user interface, application, Teams&#10;&#10;Description automatically generated">
            <a:extLst>
              <a:ext uri="{FF2B5EF4-FFF2-40B4-BE49-F238E27FC236}">
                <a16:creationId xmlns:a16="http://schemas.microsoft.com/office/drawing/2014/main" id="{9EE1002E-19C8-42EE-BB2B-70B4F4F60C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84758" y="1664316"/>
            <a:ext cx="5206609" cy="3529368"/>
          </a:xfrm>
          <a:prstGeom prst="rect">
            <a:avLst/>
          </a:prstGeom>
          <a:noFill/>
        </p:spPr>
      </p:pic>
      <p:pic>
        <p:nvPicPr>
          <p:cNvPr id="4098" name="Picture 2" descr="Graphical user interface, application&#10;&#10;Description automatically generated">
            <a:extLst>
              <a:ext uri="{FF2B5EF4-FFF2-40B4-BE49-F238E27FC236}">
                <a16:creationId xmlns:a16="http://schemas.microsoft.com/office/drawing/2014/main" id="{EED6D55F-7978-4FFB-9BAC-5139A8E4F3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78047" y="1540393"/>
            <a:ext cx="5177141" cy="3935967"/>
          </a:xfrm>
          <a:prstGeom prst="rect">
            <a:avLst/>
          </a:prstGeom>
          <a:noFill/>
        </p:spPr>
      </p:pic>
    </p:spTree>
    <p:extLst>
      <p:ext uri="{BB962C8B-B14F-4D97-AF65-F5344CB8AC3E}">
        <p14:creationId xmlns:p14="http://schemas.microsoft.com/office/powerpoint/2010/main" val="4014376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and modify topics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8643" y="1664720"/>
            <a:ext cx="5394960" cy="3807825"/>
          </a:xfrm>
        </p:spPr>
        <p:txBody>
          <a:bodyPr/>
          <a:lstStyle/>
          <a:p>
            <a:pPr lvl="1"/>
            <a:r>
              <a:rPr lang="en-US" sz="1800" b="1" dirty="0"/>
              <a:t>Trigger phrases </a:t>
            </a:r>
            <a:r>
              <a:rPr lang="en-US" sz="1800" dirty="0"/>
              <a:t>- The chatbot needs to detect when the user asks a question that it knows how to respond to. The trigger phases are the phrases, keywords, and questions that the user is likely to enter. We recommend that you have 5 to 10 trigger phrases of common ways that your users would request help on the topic.</a:t>
            </a:r>
          </a:p>
          <a:p>
            <a:pPr lvl="1"/>
            <a:r>
              <a:rPr lang="en-US" sz="1800" b="1" dirty="0"/>
              <a:t>Conversation nodes </a:t>
            </a:r>
            <a:r>
              <a:rPr lang="en-US" sz="1800" dirty="0"/>
              <a:t>- When the chatbot has a question, it needs to know how to handle the request. Conversation nodes define how the chatbot responds and if actions are required.</a:t>
            </a:r>
          </a:p>
          <a:p>
            <a:pPr lvl="1"/>
            <a:endParaRPr lang="en-US" dirty="0"/>
          </a:p>
          <a:p>
            <a:pPr lvl="1"/>
            <a:endParaRPr lang="en-US" dirty="0"/>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2"/>
          </p:nvPr>
        </p:nvSpPr>
        <p:spPr>
          <a:xfrm>
            <a:off x="6364951" y="1664720"/>
            <a:ext cx="5394960" cy="2133918"/>
          </a:xfrm>
        </p:spPr>
        <p:txBody>
          <a:bodyPr/>
          <a:lstStyle/>
          <a:p>
            <a:pPr lvl="1"/>
            <a:r>
              <a:rPr lang="en-US" sz="1800" dirty="0"/>
              <a:t>The first four topics are sample user topics that demonstrate various ways of using topics to create conversations.</a:t>
            </a:r>
          </a:p>
          <a:p>
            <a:pPr lvl="1"/>
            <a:r>
              <a:rPr lang="en-US" sz="1800" dirty="0"/>
              <a:t>The remaining topics are system topics that are likely needed during a chatbot conversation.</a:t>
            </a:r>
          </a:p>
          <a:p>
            <a:pPr lvl="1"/>
            <a:endParaRPr lang="en-US" dirty="0"/>
          </a:p>
        </p:txBody>
      </p:sp>
      <p:sp>
        <p:nvSpPr>
          <p:cNvPr id="4" name="TextBox 3">
            <a:extLst>
              <a:ext uri="{FF2B5EF4-FFF2-40B4-BE49-F238E27FC236}">
                <a16:creationId xmlns:a16="http://schemas.microsoft.com/office/drawing/2014/main" id="{36AE427F-5D89-4B7B-BBDD-7597EC6A1C45}"/>
              </a:ext>
            </a:extLst>
          </p:cNvPr>
          <p:cNvSpPr txBox="1"/>
          <p:nvPr/>
        </p:nvSpPr>
        <p:spPr>
          <a:xfrm>
            <a:off x="418643" y="1120690"/>
            <a:ext cx="1110833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In Power Virtual Agents, chatbot conversations are defined by topics.</a:t>
            </a:r>
          </a:p>
        </p:txBody>
      </p:sp>
    </p:spTree>
    <p:extLst>
      <p:ext uri="{BB962C8B-B14F-4D97-AF65-F5344CB8AC3E}">
        <p14:creationId xmlns:p14="http://schemas.microsoft.com/office/powerpoint/2010/main" val="23181669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Change the greeting system topic</a:t>
            </a:r>
          </a:p>
        </p:txBody>
      </p:sp>
      <p:sp>
        <p:nvSpPr>
          <p:cNvPr id="9" name="Text Placeholder 8">
            <a:extLst>
              <a:ext uri="{FF2B5EF4-FFF2-40B4-BE49-F238E27FC236}">
                <a16:creationId xmlns:a16="http://schemas.microsoft.com/office/drawing/2014/main" id="{B8F366B6-1D55-4C26-8453-3784F117A3E0}"/>
              </a:ext>
            </a:extLst>
          </p:cNvPr>
          <p:cNvSpPr>
            <a:spLocks noGrp="1"/>
          </p:cNvSpPr>
          <p:nvPr>
            <p:ph type="body" sz="quarter" idx="42"/>
          </p:nvPr>
        </p:nvSpPr>
        <p:spPr>
          <a:xfrm>
            <a:off x="418644" y="1041256"/>
            <a:ext cx="7850145" cy="1427624"/>
          </a:xfrm>
        </p:spPr>
        <p:txBody>
          <a:bodyPr/>
          <a:lstStyle/>
          <a:p>
            <a:r>
              <a:rPr lang="en-US" sz="2400" dirty="0"/>
              <a:t>System topics improve the usability of your chatbot with prebuilt topics to handle greeting, escalating, starting over, and saying goodbye.</a:t>
            </a:r>
          </a:p>
        </p:txBody>
      </p:sp>
      <p:sp>
        <p:nvSpPr>
          <p:cNvPr id="6" name="Rectangle 5">
            <a:extLst>
              <a:ext uri="{FF2B5EF4-FFF2-40B4-BE49-F238E27FC236}">
                <a16:creationId xmlns:a16="http://schemas.microsoft.com/office/drawing/2014/main" id="{87F4CC39-FB01-41F1-B99F-9F3A0D2312B1}"/>
              </a:ext>
              <a:ext uri="{C183D7F6-B498-43B3-948B-1728B52AA6E4}">
                <adec:decorative xmlns:adec="http://schemas.microsoft.com/office/drawing/2017/decorative" val="1"/>
              </a:ext>
            </a:extLst>
          </p:cNvPr>
          <p:cNvSpPr/>
          <p:nvPr/>
        </p:nvSpPr>
        <p:spPr bwMode="auto">
          <a:xfrm>
            <a:off x="418643" y="2381350"/>
            <a:ext cx="4537472" cy="330099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solidFill>
                <a:schemeClr val="tx1"/>
              </a:solidFill>
              <a:latin typeface="+mj-lt"/>
              <a:cs typeface="Segoe UI" pitchFamily="34" charset="0"/>
            </a:endParaRPr>
          </a:p>
        </p:txBody>
      </p:sp>
      <p:pic>
        <p:nvPicPr>
          <p:cNvPr id="3" name="New picture" descr="Screenshot of the message node with text editing controls used.">
            <a:extLst>
              <a:ext uri="{FF2B5EF4-FFF2-40B4-BE49-F238E27FC236}">
                <a16:creationId xmlns:a16="http://schemas.microsoft.com/office/drawing/2014/main" id="{4A13FC14-E16B-4DCE-A548-7841BF67A187}"/>
              </a:ext>
            </a:extLst>
          </p:cNvPr>
          <p:cNvPicPr/>
          <p:nvPr/>
        </p:nvPicPr>
        <p:blipFill>
          <a:blip r:embed="rId3"/>
          <a:stretch>
            <a:fillRect/>
          </a:stretch>
        </p:blipFill>
        <p:spPr>
          <a:xfrm>
            <a:off x="1024241" y="2923643"/>
            <a:ext cx="3268728" cy="2285036"/>
          </a:xfrm>
          <a:prstGeom prst="rect">
            <a:avLst/>
          </a:prstGeom>
        </p:spPr>
      </p:pic>
      <p:graphicFrame>
        <p:nvGraphicFramePr>
          <p:cNvPr id="16" name="Table 12">
            <a:extLst>
              <a:ext uri="{FF2B5EF4-FFF2-40B4-BE49-F238E27FC236}">
                <a16:creationId xmlns:a16="http://schemas.microsoft.com/office/drawing/2014/main" id="{421B30F5-1983-4593-9088-40E7B0BA2772}"/>
              </a:ext>
            </a:extLst>
          </p:cNvPr>
          <p:cNvGraphicFramePr>
            <a:graphicFrameLocks noGrp="1"/>
          </p:cNvGraphicFramePr>
          <p:nvPr>
            <p:extLst>
              <p:ext uri="{D42A27DB-BD31-4B8C-83A1-F6EECF244321}">
                <p14:modId xmlns:p14="http://schemas.microsoft.com/office/powerpoint/2010/main" val="990573789"/>
              </p:ext>
            </p:extLst>
          </p:nvPr>
        </p:nvGraphicFramePr>
        <p:xfrm>
          <a:off x="5264331" y="2381351"/>
          <a:ext cx="6404066" cy="3348499"/>
        </p:xfrm>
        <a:graphic>
          <a:graphicData uri="http://schemas.openxmlformats.org/drawingml/2006/table">
            <a:tbl>
              <a:tblPr firstRow="1" bandRow="1">
                <a:tableStyleId>{5C22544A-7EE6-4342-B048-85BDC9FD1C3A}</a:tableStyleId>
              </a:tblPr>
              <a:tblGrid>
                <a:gridCol w="2481943">
                  <a:extLst>
                    <a:ext uri="{9D8B030D-6E8A-4147-A177-3AD203B41FA5}">
                      <a16:colId xmlns:a16="http://schemas.microsoft.com/office/drawing/2014/main" val="2356772570"/>
                    </a:ext>
                  </a:extLst>
                </a:gridCol>
                <a:gridCol w="3922123">
                  <a:extLst>
                    <a:ext uri="{9D8B030D-6E8A-4147-A177-3AD203B41FA5}">
                      <a16:colId xmlns:a16="http://schemas.microsoft.com/office/drawing/2014/main" val="2248324712"/>
                    </a:ext>
                  </a:extLst>
                </a:gridCol>
              </a:tblGrid>
              <a:tr h="47127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Conversation  node</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Description</a:t>
                      </a:r>
                    </a:p>
                  </a:txBody>
                  <a:tcPr marL="89642" marR="89642" marT="89642" marB="89642">
                    <a:lnL w="6350" cap="flat" cmpd="sng" algn="ctr">
                      <a:solidFill>
                        <a:schemeClr val="bg1"/>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4185272790"/>
                  </a:ext>
                </a:extLst>
              </a:tr>
              <a:tr h="678985">
                <a:tc>
                  <a:txBody>
                    <a:bodyPr/>
                    <a:lstStyle/>
                    <a:p>
                      <a:r>
                        <a:rPr lang="en-US" sz="1700" dirty="0">
                          <a:solidFill>
                            <a:schemeClr val="tx1"/>
                          </a:solidFill>
                        </a:rPr>
                        <a:t>Ask a question</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700" dirty="0">
                          <a:solidFill>
                            <a:schemeClr val="tx1"/>
                          </a:solidFill>
                        </a:rPr>
                        <a:t>Have the chatbot ask a question and get a response from the user</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430247">
                <a:tc>
                  <a:txBody>
                    <a:bodyPr/>
                    <a:lstStyle/>
                    <a:p>
                      <a:r>
                        <a:rPr lang="en-US" sz="1700" dirty="0">
                          <a:solidFill>
                            <a:schemeClr val="tx1"/>
                          </a:solidFill>
                        </a:rPr>
                        <a:t>Add a  condition</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700" dirty="0">
                          <a:solidFill>
                            <a:schemeClr val="tx1"/>
                          </a:solidFill>
                        </a:rPr>
                        <a:t>Add branching logic</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30247">
                <a:tc>
                  <a:txBody>
                    <a:bodyPr/>
                    <a:lstStyle/>
                    <a:p>
                      <a:r>
                        <a:rPr lang="en-US" sz="1700" dirty="0">
                          <a:solidFill>
                            <a:schemeClr val="tx1"/>
                          </a:solidFill>
                        </a:rPr>
                        <a:t>Call an  action</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700" dirty="0">
                          <a:solidFill>
                            <a:schemeClr val="tx1"/>
                          </a:solidFill>
                        </a:rPr>
                        <a:t>Call Power Automate flows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490715">
                <a:tc>
                  <a:txBody>
                    <a:bodyPr/>
                    <a:lstStyle/>
                    <a:p>
                      <a:r>
                        <a:rPr lang="en-US" sz="1700" dirty="0">
                          <a:solidFill>
                            <a:schemeClr val="tx1"/>
                          </a:solidFill>
                        </a:rPr>
                        <a:t>Show a  message</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700" dirty="0">
                          <a:solidFill>
                            <a:schemeClr val="tx1"/>
                          </a:solidFill>
                        </a:rPr>
                        <a:t>Have the chatbot respond to the user</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r h="799528">
                <a:tc>
                  <a:txBody>
                    <a:bodyPr/>
                    <a:lstStyle/>
                    <a:p>
                      <a:r>
                        <a:rPr lang="en-US" sz="1700" dirty="0">
                          <a:solidFill>
                            <a:schemeClr val="tx1"/>
                          </a:solidFill>
                        </a:rPr>
                        <a:t>End with  survey</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700" dirty="0">
                          <a:solidFill>
                            <a:schemeClr val="tx1"/>
                          </a:solidFill>
                        </a:rPr>
                        <a:t>When the conversation ends, a survey appears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7327873"/>
                  </a:ext>
                </a:extLst>
              </a:tr>
            </a:tbl>
          </a:graphicData>
        </a:graphic>
      </p:graphicFrame>
    </p:spTree>
    <p:extLst>
      <p:ext uri="{BB962C8B-B14F-4D97-AF65-F5344CB8AC3E}">
        <p14:creationId xmlns:p14="http://schemas.microsoft.com/office/powerpoint/2010/main" val="319980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topic</a:t>
            </a:r>
          </a:p>
        </p:txBody>
      </p:sp>
      <p:sp>
        <p:nvSpPr>
          <p:cNvPr id="2" name="Rectangle 1">
            <a:extLst>
              <a:ext uri="{FF2B5EF4-FFF2-40B4-BE49-F238E27FC236}">
                <a16:creationId xmlns:a16="http://schemas.microsoft.com/office/drawing/2014/main" id="{73626AF5-E6BC-4E9C-A771-6A1540B3587D}"/>
              </a:ext>
            </a:extLst>
          </p:cNvPr>
          <p:cNvSpPr/>
          <p:nvPr/>
        </p:nvSpPr>
        <p:spPr bwMode="auto">
          <a:xfrm>
            <a:off x="6400800" y="2073729"/>
            <a:ext cx="5359111" cy="3443151"/>
          </a:xfrm>
          <a:prstGeom prst="rect">
            <a:avLst/>
          </a:prstGeom>
          <a:ln>
            <a:solidFill>
              <a:srgbClr val="243A5E"/>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D46613E4-3613-43F5-9944-15A2400F7AE3}"/>
              </a:ext>
            </a:extLst>
          </p:cNvPr>
          <p:cNvSpPr/>
          <p:nvPr/>
        </p:nvSpPr>
        <p:spPr bwMode="auto">
          <a:xfrm>
            <a:off x="730166" y="2073729"/>
            <a:ext cx="5359111" cy="3443151"/>
          </a:xfrm>
          <a:prstGeom prst="rect">
            <a:avLst/>
          </a:prstGeom>
          <a:ln>
            <a:solidFill>
              <a:srgbClr val="243A5E"/>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New picture" descr="Screenshot of the Name field and the Enter a trigger phrase field.">
            <a:extLst>
              <a:ext uri="{FF2B5EF4-FFF2-40B4-BE49-F238E27FC236}">
                <a16:creationId xmlns:a16="http://schemas.microsoft.com/office/drawing/2014/main" id="{59BD9F40-0FDB-408B-8B1E-F5DE0BBA62C3}"/>
              </a:ext>
            </a:extLst>
          </p:cNvPr>
          <p:cNvPicPr/>
          <p:nvPr/>
        </p:nvPicPr>
        <p:blipFill>
          <a:blip r:embed="rId3"/>
          <a:stretch>
            <a:fillRect/>
          </a:stretch>
        </p:blipFill>
        <p:spPr>
          <a:xfrm>
            <a:off x="835250" y="2737452"/>
            <a:ext cx="5181600" cy="2148361"/>
          </a:xfrm>
          <a:prstGeom prst="rect">
            <a:avLst/>
          </a:prstGeom>
        </p:spPr>
      </p:pic>
      <p:sp>
        <p:nvSpPr>
          <p:cNvPr id="11" name="Subtitle">
            <a:extLst>
              <a:ext uri="{FF2B5EF4-FFF2-40B4-BE49-F238E27FC236}">
                <a16:creationId xmlns:a16="http://schemas.microsoft.com/office/drawing/2014/main" id="{C5EEDA0F-4446-4341-BB02-F19D959E51B8}"/>
              </a:ext>
            </a:extLst>
          </p:cNvPr>
          <p:cNvSpPr>
            <a:spLocks noGrp="1"/>
          </p:cNvSpPr>
          <p:nvPr>
            <p:ph sz="quarter" idx="10"/>
          </p:nvPr>
        </p:nvSpPr>
        <p:spPr>
          <a:xfrm>
            <a:off x="584200" y="1026883"/>
            <a:ext cx="11018838" cy="80021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000" dirty="0">
                <a:latin typeface="+mn-lt"/>
              </a:rPr>
              <a:t>For the </a:t>
            </a:r>
            <a:r>
              <a:rPr sz="2000" b="1" dirty="0">
                <a:latin typeface="+mn-lt"/>
              </a:rPr>
              <a:t>Event Contacts</a:t>
            </a:r>
            <a:r>
              <a:rPr sz="2000" dirty="0">
                <a:latin typeface="+mn-lt"/>
              </a:rPr>
              <a:t> chatbot, you want the chatbot to respond to the question, "Who are the event contacts?" From the </a:t>
            </a:r>
            <a:r>
              <a:rPr sz="2000" b="1" dirty="0">
                <a:latin typeface="+mn-lt"/>
              </a:rPr>
              <a:t>Topics</a:t>
            </a:r>
            <a:r>
              <a:rPr sz="2000" dirty="0">
                <a:latin typeface="+mn-lt"/>
              </a:rPr>
              <a:t> page in Power Virtual Agents in Teams:</a:t>
            </a:r>
          </a:p>
        </p:txBody>
      </p:sp>
      <p:pic>
        <p:nvPicPr>
          <p:cNvPr id="7" name="Picture 6" descr="Graphical user interface, text, application&#10;&#10;Description automatically generated">
            <a:extLst>
              <a:ext uri="{FF2B5EF4-FFF2-40B4-BE49-F238E27FC236}">
                <a16:creationId xmlns:a16="http://schemas.microsoft.com/office/drawing/2014/main" id="{050A3A94-4A23-4C9F-8588-30088CBFDDF7}"/>
              </a:ext>
            </a:extLst>
          </p:cNvPr>
          <p:cNvPicPr>
            <a:picLocks noChangeAspect="1"/>
          </p:cNvPicPr>
          <p:nvPr/>
        </p:nvPicPr>
        <p:blipFill rotWithShape="1">
          <a:blip r:embed="rId4"/>
          <a:srcRect b="5803"/>
          <a:stretch/>
        </p:blipFill>
        <p:spPr>
          <a:xfrm>
            <a:off x="7315200" y="2130963"/>
            <a:ext cx="3838240" cy="3265285"/>
          </a:xfrm>
          <a:prstGeom prst="rect">
            <a:avLst/>
          </a:prstGeom>
        </p:spPr>
      </p:pic>
    </p:spTree>
    <p:extLst>
      <p:ext uri="{BB962C8B-B14F-4D97-AF65-F5344CB8AC3E}">
        <p14:creationId xmlns:p14="http://schemas.microsoft.com/office/powerpoint/2010/main" val="30010331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F88169-3E81-4420-94C0-C865801BD585}"/>
              </a:ext>
            </a:extLst>
          </p:cNvPr>
          <p:cNvSpPr>
            <a:spLocks noGrp="1"/>
          </p:cNvSpPr>
          <p:nvPr>
            <p:ph type="title"/>
          </p:nvPr>
        </p:nvSpPr>
        <p:spPr/>
        <p:txBody>
          <a:bodyPr/>
          <a:lstStyle/>
          <a:p>
            <a:r>
              <a:rPr lang="en-US" dirty="0"/>
              <a:t>Create your first chatbot</a:t>
            </a:r>
          </a:p>
        </p:txBody>
      </p:sp>
      <p:sp>
        <p:nvSpPr>
          <p:cNvPr id="5" name="Picture Placeholder 4">
            <a:extLst>
              <a:ext uri="{FF2B5EF4-FFF2-40B4-BE49-F238E27FC236}">
                <a16:creationId xmlns:a16="http://schemas.microsoft.com/office/drawing/2014/main" id="{4292ACBE-443E-4A6C-BB05-83C45952A8B0}"/>
              </a:ext>
            </a:extLst>
          </p:cNvPr>
          <p:cNvSpPr>
            <a:spLocks noGrp="1"/>
          </p:cNvSpPr>
          <p:nvPr>
            <p:ph type="pic" sz="quarter" idx="12"/>
          </p:nvPr>
        </p:nvSpPr>
        <p:spPr/>
      </p:sp>
    </p:spTree>
    <p:extLst>
      <p:ext uri="{BB962C8B-B14F-4D97-AF65-F5344CB8AC3E}">
        <p14:creationId xmlns:p14="http://schemas.microsoft.com/office/powerpoint/2010/main" val="8811436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02">
            <a:extLst>
              <a:ext uri="{FF2B5EF4-FFF2-40B4-BE49-F238E27FC236}">
                <a16:creationId xmlns:a16="http://schemas.microsoft.com/office/drawing/2014/main" id="{3539D560-F7F4-4648-9B4D-647AA5FA9003}"/>
              </a:ext>
            </a:extLst>
          </p:cNvPr>
          <p:cNvSpPr>
            <a:spLocks noGrp="1"/>
          </p:cNvSpPr>
          <p:nvPr>
            <p:ph type="title"/>
          </p:nvPr>
        </p:nvSpPr>
        <p:spPr>
          <a:xfrm>
            <a:off x="418643" y="260383"/>
            <a:ext cx="11341268" cy="680196"/>
          </a:xfrm>
        </p:spPr>
        <p:txBody>
          <a:bodyPr/>
          <a:lstStyle/>
          <a:p>
            <a:r>
              <a:rPr lang="en-US" dirty="0"/>
              <a:t>What can you do with AI Builder?</a:t>
            </a:r>
          </a:p>
        </p:txBody>
      </p:sp>
      <p:pic>
        <p:nvPicPr>
          <p:cNvPr id="3" name="Picture 2" descr="Icon of a magnifying glass">
            <a:extLst>
              <a:ext uri="{FF2B5EF4-FFF2-40B4-BE49-F238E27FC236}">
                <a16:creationId xmlns:a16="http://schemas.microsoft.com/office/drawing/2014/main" id="{C873B771-412C-4D66-A59B-21F536C848C0}"/>
              </a:ext>
            </a:extLst>
          </p:cNvPr>
          <p:cNvPicPr>
            <a:picLocks noChangeAspect="1"/>
          </p:cNvPicPr>
          <p:nvPr/>
        </p:nvPicPr>
        <p:blipFill>
          <a:blip r:embed="rId3"/>
          <a:stretch>
            <a:fillRect/>
          </a:stretch>
        </p:blipFill>
        <p:spPr>
          <a:xfrm>
            <a:off x="418643" y="1124382"/>
            <a:ext cx="702564" cy="704088"/>
          </a:xfrm>
          <a:prstGeom prst="rect">
            <a:avLst/>
          </a:prstGeom>
        </p:spPr>
      </p:pic>
      <p:sp>
        <p:nvSpPr>
          <p:cNvPr id="20" name="Text Placeholder 19">
            <a:extLst>
              <a:ext uri="{FF2B5EF4-FFF2-40B4-BE49-F238E27FC236}">
                <a16:creationId xmlns:a16="http://schemas.microsoft.com/office/drawing/2014/main" id="{A54A61E3-F823-4161-8BC2-D639DF2E47C8}"/>
              </a:ext>
            </a:extLst>
          </p:cNvPr>
          <p:cNvSpPr>
            <a:spLocks noGrp="1"/>
          </p:cNvSpPr>
          <p:nvPr>
            <p:ph type="body" sz="quarter" idx="11"/>
          </p:nvPr>
        </p:nvSpPr>
        <p:spPr/>
        <p:txBody>
          <a:bodyPr/>
          <a:lstStyle/>
          <a:p>
            <a:r>
              <a:rPr lang="en-US" sz="2000" dirty="0"/>
              <a:t>Analyze text for classification, key phrases, language, and sentiment</a:t>
            </a:r>
          </a:p>
        </p:txBody>
      </p:sp>
      <p:pic>
        <p:nvPicPr>
          <p:cNvPr id="5" name="Picture 4" descr="Icon of two circles and a curved arrow winding between three exes connecting them">
            <a:extLst>
              <a:ext uri="{FF2B5EF4-FFF2-40B4-BE49-F238E27FC236}">
                <a16:creationId xmlns:a16="http://schemas.microsoft.com/office/drawing/2014/main" id="{FB259B6E-D301-4D30-9BE5-A664299AB60A}"/>
              </a:ext>
            </a:extLst>
          </p:cNvPr>
          <p:cNvPicPr>
            <a:picLocks noChangeAspect="1"/>
          </p:cNvPicPr>
          <p:nvPr/>
        </p:nvPicPr>
        <p:blipFill>
          <a:blip r:embed="rId4"/>
          <a:stretch>
            <a:fillRect/>
          </a:stretch>
        </p:blipFill>
        <p:spPr>
          <a:xfrm>
            <a:off x="418643" y="1976058"/>
            <a:ext cx="702564" cy="704088"/>
          </a:xfrm>
          <a:prstGeom prst="rect">
            <a:avLst/>
          </a:prstGeom>
        </p:spPr>
      </p:pic>
      <p:sp>
        <p:nvSpPr>
          <p:cNvPr id="21" name="Text Placeholder 20">
            <a:extLst>
              <a:ext uri="{FF2B5EF4-FFF2-40B4-BE49-F238E27FC236}">
                <a16:creationId xmlns:a16="http://schemas.microsoft.com/office/drawing/2014/main" id="{4DEB7DD6-8296-4692-B394-73D7CB8CC477}"/>
              </a:ext>
            </a:extLst>
          </p:cNvPr>
          <p:cNvSpPr>
            <a:spLocks noGrp="1"/>
          </p:cNvSpPr>
          <p:nvPr>
            <p:ph type="body" sz="quarter" idx="15"/>
          </p:nvPr>
        </p:nvSpPr>
        <p:spPr/>
        <p:txBody>
          <a:bodyPr/>
          <a:lstStyle/>
          <a:p>
            <a:r>
              <a:rPr lang="en-US" sz="2000" dirty="0"/>
              <a:t>Predict whether something will happen</a:t>
            </a:r>
          </a:p>
        </p:txBody>
      </p:sp>
      <p:pic>
        <p:nvPicPr>
          <p:cNvPr id="7" name="Picture 6" descr="Icon of an app window">
            <a:extLst>
              <a:ext uri="{FF2B5EF4-FFF2-40B4-BE49-F238E27FC236}">
                <a16:creationId xmlns:a16="http://schemas.microsoft.com/office/drawing/2014/main" id="{BB9E181C-FA77-4249-846C-7759EE1BAFFA}"/>
              </a:ext>
            </a:extLst>
          </p:cNvPr>
          <p:cNvPicPr>
            <a:picLocks noChangeAspect="1"/>
          </p:cNvPicPr>
          <p:nvPr/>
        </p:nvPicPr>
        <p:blipFill>
          <a:blip r:embed="rId5"/>
          <a:stretch>
            <a:fillRect/>
          </a:stretch>
        </p:blipFill>
        <p:spPr>
          <a:xfrm>
            <a:off x="418643" y="2827734"/>
            <a:ext cx="702564" cy="702564"/>
          </a:xfrm>
          <a:prstGeom prst="rect">
            <a:avLst/>
          </a:prstGeom>
        </p:spPr>
      </p:pic>
      <p:sp>
        <p:nvSpPr>
          <p:cNvPr id="22" name="Text Placeholder 21">
            <a:extLst>
              <a:ext uri="{FF2B5EF4-FFF2-40B4-BE49-F238E27FC236}">
                <a16:creationId xmlns:a16="http://schemas.microsoft.com/office/drawing/2014/main" id="{182EE97C-5C68-4504-A78E-BF7DA4044B51}"/>
              </a:ext>
            </a:extLst>
          </p:cNvPr>
          <p:cNvSpPr>
            <a:spLocks noGrp="1"/>
          </p:cNvSpPr>
          <p:nvPr>
            <p:ph type="body" sz="quarter" idx="17"/>
          </p:nvPr>
        </p:nvSpPr>
        <p:spPr/>
        <p:txBody>
          <a:bodyPr/>
          <a:lstStyle/>
          <a:p>
            <a:r>
              <a:rPr lang="en-US" sz="2000" dirty="0"/>
              <a:t>Process business card information</a:t>
            </a:r>
          </a:p>
        </p:txBody>
      </p:sp>
      <p:pic>
        <p:nvPicPr>
          <p:cNvPr id="9" name="Picture 8" descr="Icon of a pen with a drawn line below it">
            <a:extLst>
              <a:ext uri="{FF2B5EF4-FFF2-40B4-BE49-F238E27FC236}">
                <a16:creationId xmlns:a16="http://schemas.microsoft.com/office/drawing/2014/main" id="{A3B0BAF6-4968-439C-8638-3256FFEAC705}"/>
              </a:ext>
            </a:extLst>
          </p:cNvPr>
          <p:cNvPicPr>
            <a:picLocks noChangeAspect="1"/>
          </p:cNvPicPr>
          <p:nvPr/>
        </p:nvPicPr>
        <p:blipFill>
          <a:blip r:embed="rId6"/>
          <a:stretch>
            <a:fillRect/>
          </a:stretch>
        </p:blipFill>
        <p:spPr>
          <a:xfrm>
            <a:off x="418643" y="3679410"/>
            <a:ext cx="702564" cy="704088"/>
          </a:xfrm>
          <a:prstGeom prst="rect">
            <a:avLst/>
          </a:prstGeom>
        </p:spPr>
      </p:pic>
      <p:sp>
        <p:nvSpPr>
          <p:cNvPr id="23" name="Text Placeholder 22">
            <a:extLst>
              <a:ext uri="{FF2B5EF4-FFF2-40B4-BE49-F238E27FC236}">
                <a16:creationId xmlns:a16="http://schemas.microsoft.com/office/drawing/2014/main" id="{7AB01EA0-A5D4-488C-B5A0-F272C3F5A68C}"/>
              </a:ext>
            </a:extLst>
          </p:cNvPr>
          <p:cNvSpPr>
            <a:spLocks noGrp="1"/>
          </p:cNvSpPr>
          <p:nvPr>
            <p:ph type="body" sz="quarter" idx="19"/>
          </p:nvPr>
        </p:nvSpPr>
        <p:spPr/>
        <p:txBody>
          <a:bodyPr/>
          <a:lstStyle/>
          <a:p>
            <a:r>
              <a:rPr lang="en-US" sz="2000" dirty="0"/>
              <a:t>Process text from images</a:t>
            </a:r>
          </a:p>
        </p:txBody>
      </p:sp>
      <p:pic>
        <p:nvPicPr>
          <p:cNvPr id="11" name="Picture 10" descr="Icon of a document with a pencil on top of it">
            <a:extLst>
              <a:ext uri="{FF2B5EF4-FFF2-40B4-BE49-F238E27FC236}">
                <a16:creationId xmlns:a16="http://schemas.microsoft.com/office/drawing/2014/main" id="{C64ACAA3-1B06-4038-B0A4-255C7AEB9C2C}"/>
              </a:ext>
            </a:extLst>
          </p:cNvPr>
          <p:cNvPicPr>
            <a:picLocks noChangeAspect="1"/>
          </p:cNvPicPr>
          <p:nvPr/>
        </p:nvPicPr>
        <p:blipFill>
          <a:blip r:embed="rId7"/>
          <a:stretch>
            <a:fillRect/>
          </a:stretch>
        </p:blipFill>
        <p:spPr>
          <a:xfrm>
            <a:off x="418643" y="4531086"/>
            <a:ext cx="702564" cy="704088"/>
          </a:xfrm>
          <a:prstGeom prst="rect">
            <a:avLst/>
          </a:prstGeom>
        </p:spPr>
      </p:pic>
      <p:sp>
        <p:nvSpPr>
          <p:cNvPr id="24" name="Text Placeholder 23">
            <a:extLst>
              <a:ext uri="{FF2B5EF4-FFF2-40B4-BE49-F238E27FC236}">
                <a16:creationId xmlns:a16="http://schemas.microsoft.com/office/drawing/2014/main" id="{873ECF21-5D46-460C-B173-AECD295B3840}"/>
              </a:ext>
            </a:extLst>
          </p:cNvPr>
          <p:cNvSpPr>
            <a:spLocks noGrp="1"/>
          </p:cNvSpPr>
          <p:nvPr>
            <p:ph type="body" sz="quarter" idx="21"/>
          </p:nvPr>
        </p:nvSpPr>
        <p:spPr/>
        <p:txBody>
          <a:bodyPr/>
          <a:lstStyle/>
          <a:p>
            <a:r>
              <a:rPr lang="en-US" sz="2000" dirty="0"/>
              <a:t>Read and save information from standard documents</a:t>
            </a:r>
          </a:p>
        </p:txBody>
      </p:sp>
      <p:pic>
        <p:nvPicPr>
          <p:cNvPr id="13" name="Picture 12" descr="Icon of a checklist">
            <a:extLst>
              <a:ext uri="{FF2B5EF4-FFF2-40B4-BE49-F238E27FC236}">
                <a16:creationId xmlns:a16="http://schemas.microsoft.com/office/drawing/2014/main" id="{B7AD0A97-BCE4-499D-92A2-0A8ECB3F56A7}"/>
              </a:ext>
            </a:extLst>
          </p:cNvPr>
          <p:cNvPicPr>
            <a:picLocks noChangeAspect="1"/>
          </p:cNvPicPr>
          <p:nvPr/>
        </p:nvPicPr>
        <p:blipFill>
          <a:blip r:embed="rId8"/>
          <a:stretch>
            <a:fillRect/>
          </a:stretch>
        </p:blipFill>
        <p:spPr>
          <a:xfrm>
            <a:off x="418643" y="5382761"/>
            <a:ext cx="702564" cy="704088"/>
          </a:xfrm>
          <a:prstGeom prst="rect">
            <a:avLst/>
          </a:prstGeom>
        </p:spPr>
      </p:pic>
      <p:sp>
        <p:nvSpPr>
          <p:cNvPr id="25" name="Text Placeholder 24">
            <a:extLst>
              <a:ext uri="{FF2B5EF4-FFF2-40B4-BE49-F238E27FC236}">
                <a16:creationId xmlns:a16="http://schemas.microsoft.com/office/drawing/2014/main" id="{D7E39E86-0B6B-4203-A7D5-94A4C18EFF10}"/>
              </a:ext>
            </a:extLst>
          </p:cNvPr>
          <p:cNvSpPr>
            <a:spLocks noGrp="1"/>
          </p:cNvSpPr>
          <p:nvPr>
            <p:ph type="body" sz="quarter" idx="30"/>
          </p:nvPr>
        </p:nvSpPr>
        <p:spPr/>
        <p:txBody>
          <a:bodyPr/>
          <a:lstStyle/>
          <a:p>
            <a:r>
              <a:rPr lang="en-US" sz="2000" dirty="0"/>
              <a:t>Recognize and count items in images</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D2D2D87-45FE-4059-A233-268AD7D8708A}"/>
              </a:ext>
              <a:ext uri="{C183D7F6-B498-43B3-948B-1728B52AA6E4}">
                <adec:decorative xmlns:adec="http://schemas.microsoft.com/office/drawing/2017/decorative" val="1"/>
              </a:ext>
            </a:extLst>
          </p:cNvPr>
          <p:cNvSpPr/>
          <p:nvPr/>
        </p:nvSpPr>
        <p:spPr bwMode="auto">
          <a:xfrm>
            <a:off x="418642" y="1925773"/>
            <a:ext cx="11354714" cy="397910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7F96F666-DC7B-42E6-9AD9-85F1540BE78D}"/>
              </a:ext>
            </a:extLst>
          </p:cNvPr>
          <p:cNvSpPr>
            <a:spLocks noGrp="1"/>
          </p:cNvSpPr>
          <p:nvPr>
            <p:ph type="title"/>
          </p:nvPr>
        </p:nvSpPr>
        <p:spPr/>
        <p:txBody>
          <a:bodyPr/>
          <a:lstStyle/>
          <a:p>
            <a:r>
              <a:rPr lang="en-US" dirty="0"/>
              <a:t>Where you can use AI Builder</a:t>
            </a:r>
          </a:p>
        </p:txBody>
      </p:sp>
      <p:pic>
        <p:nvPicPr>
          <p:cNvPr id="4" name="New picture" descr="Power Apps AI Builder dashboard which shows the Build pane under AI builder menu"/>
          <p:cNvPicPr/>
          <p:nvPr/>
        </p:nvPicPr>
        <p:blipFill rotWithShape="1">
          <a:blip r:embed="rId3"/>
          <a:srcRect b="15280"/>
          <a:stretch/>
        </p:blipFill>
        <p:spPr>
          <a:xfrm>
            <a:off x="2408213" y="2066913"/>
            <a:ext cx="7375573" cy="3696826"/>
          </a:xfrm>
          <a:prstGeom prst="rect">
            <a:avLst/>
          </a:prstGeom>
        </p:spPr>
      </p:pic>
      <p:sp>
        <p:nvSpPr>
          <p:cNvPr id="11" name="Text Placeholder 10">
            <a:extLst>
              <a:ext uri="{FF2B5EF4-FFF2-40B4-BE49-F238E27FC236}">
                <a16:creationId xmlns:a16="http://schemas.microsoft.com/office/drawing/2014/main" id="{4A074347-BABD-425C-9423-3DD4F36BB322}"/>
              </a:ext>
            </a:extLst>
          </p:cNvPr>
          <p:cNvSpPr>
            <a:spLocks noGrp="1"/>
          </p:cNvSpPr>
          <p:nvPr>
            <p:ph type="body" sz="quarter" idx="42"/>
          </p:nvPr>
        </p:nvSpPr>
        <p:spPr>
          <a:xfrm>
            <a:off x="418644" y="985836"/>
            <a:ext cx="11354712" cy="824439"/>
          </a:xfrm>
        </p:spPr>
        <p:txBody>
          <a:bodyPr/>
          <a:lstStyle/>
          <a:p>
            <a:r>
              <a:rPr lang="en-US" sz="2400" dirty="0"/>
              <a:t>You can access AI Builder within Power Apps and Power Automate</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your first model</a:t>
            </a:r>
            <a:endParaRPr lang="en-US" dirty="0"/>
          </a:p>
        </p:txBody>
      </p:sp>
      <p:sp>
        <p:nvSpPr>
          <p:cNvPr id="6" name="Text Placeholder 5"/>
          <p:cNvSpPr>
            <a:spLocks noGrp="1"/>
          </p:cNvSpPr>
          <p:nvPr>
            <p:ph type="body" sz="quarter" idx="11"/>
          </p:nvPr>
        </p:nvSpPr>
        <p:spPr/>
        <p:txBody>
          <a:bodyPr/>
          <a:lstStyle/>
          <a:p>
            <a:r>
              <a:rPr lang="en-US" altLang="zh-CN" sz="1800" dirty="0"/>
              <a:t>Follow the exercise steps in your student manual in Lesson 1</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173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Choose an AI capability</a:t>
            </a:r>
          </a:p>
        </p:txBody>
      </p:sp>
      <p:pic>
        <p:nvPicPr>
          <p:cNvPr id="7" name="Picture Placeholder 6" descr="Icon of a computer chip">
            <a:extLst>
              <a:ext uri="{FF2B5EF4-FFF2-40B4-BE49-F238E27FC236}">
                <a16:creationId xmlns:a16="http://schemas.microsoft.com/office/drawing/2014/main" id="{8B2F79E1-BE87-4D78-9518-D68F72D307ED}"/>
              </a:ext>
            </a:extLst>
          </p:cNvPr>
          <p:cNvPicPr>
            <a:picLocks noGrp="1" noChangeAspect="1"/>
          </p:cNvPicPr>
          <p:nvPr>
            <p:ph type="pic" sz="quarter" idx="10"/>
          </p:nvPr>
        </p:nvPicPr>
        <p:blipFill rotWithShape="1">
          <a:blip r:embed="rId3"/>
          <a:srcRect t="1071" b="1071"/>
          <a:stretch/>
        </p:blipFill>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Choose a model</a:t>
            </a:r>
          </a:p>
        </p:txBody>
      </p:sp>
      <p:sp>
        <p:nvSpPr>
          <p:cNvPr id="12" name="Text Placeholder 11">
            <a:extLst>
              <a:ext uri="{FF2B5EF4-FFF2-40B4-BE49-F238E27FC236}">
                <a16:creationId xmlns:a16="http://schemas.microsoft.com/office/drawing/2014/main" id="{B34DFA38-7DE7-4977-B163-3C6098260D83}"/>
              </a:ext>
            </a:extLst>
          </p:cNvPr>
          <p:cNvSpPr>
            <a:spLocks noGrp="1"/>
          </p:cNvSpPr>
          <p:nvPr>
            <p:ph type="body" sz="quarter" idx="42"/>
          </p:nvPr>
        </p:nvSpPr>
        <p:spPr>
          <a:xfrm>
            <a:off x="418644" y="1055110"/>
            <a:ext cx="11354712" cy="824439"/>
          </a:xfrm>
        </p:spPr>
        <p:txBody>
          <a:bodyPr/>
          <a:lstStyle/>
          <a:p>
            <a:r>
              <a:rPr lang="en-US" sz="2000" dirty="0"/>
              <a:t>AI Builder comes with a wide variety of models to enhance your apps and business processes</a:t>
            </a:r>
          </a:p>
        </p:txBody>
      </p:sp>
      <p:sp>
        <p:nvSpPr>
          <p:cNvPr id="6" name="Rectangle 5">
            <a:extLst>
              <a:ext uri="{FF2B5EF4-FFF2-40B4-BE49-F238E27FC236}">
                <a16:creationId xmlns:a16="http://schemas.microsoft.com/office/drawing/2014/main" id="{54B895F6-90B8-4C52-9F62-459BDF17F547}"/>
              </a:ext>
              <a:ext uri="{C183D7F6-B498-43B3-948B-1728B52AA6E4}">
                <adec:decorative xmlns:adec="http://schemas.microsoft.com/office/drawing/2017/decorative" val="1"/>
              </a:ext>
            </a:extLst>
          </p:cNvPr>
          <p:cNvSpPr/>
          <p:nvPr/>
        </p:nvSpPr>
        <p:spPr bwMode="auto">
          <a:xfrm>
            <a:off x="419100" y="1991583"/>
            <a:ext cx="11353800" cy="394100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pic>
        <p:nvPicPr>
          <p:cNvPr id="4" name="New picture" descr="Power Apps AI Builder dashboard which shows the Build pane under AI builder menu. The pane shows options to refine model for business needs"/>
          <p:cNvPicPr/>
          <p:nvPr/>
        </p:nvPicPr>
        <p:blipFill>
          <a:blip r:embed="rId3"/>
          <a:stretch>
            <a:fillRect/>
          </a:stretch>
        </p:blipFill>
        <p:spPr>
          <a:xfrm>
            <a:off x="2979175" y="2109102"/>
            <a:ext cx="6233652" cy="3672016"/>
          </a:xfrm>
          <a:prstGeom prst="rect">
            <a:avLst/>
          </a:prstGeom>
          <a:ln>
            <a:solidFill>
              <a:schemeClr val="bg2"/>
            </a:solid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Learn about the model</a:t>
            </a:r>
          </a:p>
        </p:txBody>
      </p:sp>
      <p:sp>
        <p:nvSpPr>
          <p:cNvPr id="10" name="Text Placeholder 9">
            <a:extLst>
              <a:ext uri="{FF2B5EF4-FFF2-40B4-BE49-F238E27FC236}">
                <a16:creationId xmlns:a16="http://schemas.microsoft.com/office/drawing/2014/main" id="{8ABD27CE-C2D6-478E-B228-83DDE2851299}"/>
              </a:ext>
            </a:extLst>
          </p:cNvPr>
          <p:cNvSpPr>
            <a:spLocks noGrp="1"/>
          </p:cNvSpPr>
          <p:nvPr>
            <p:ph type="body" sz="quarter" idx="42"/>
          </p:nvPr>
        </p:nvSpPr>
        <p:spPr>
          <a:xfrm>
            <a:off x="418644" y="971985"/>
            <a:ext cx="11354712" cy="824439"/>
          </a:xfrm>
        </p:spPr>
        <p:txBody>
          <a:bodyPr/>
          <a:lstStyle/>
          <a:p>
            <a:r>
              <a:rPr lang="en-US" sz="2000" dirty="0"/>
              <a:t>Each AI Builder model has an introductory experience where you can learn more about the model</a:t>
            </a:r>
          </a:p>
        </p:txBody>
      </p:sp>
      <p:sp>
        <p:nvSpPr>
          <p:cNvPr id="6" name="Rectangle 5">
            <a:extLst>
              <a:ext uri="{FF2B5EF4-FFF2-40B4-BE49-F238E27FC236}">
                <a16:creationId xmlns:a16="http://schemas.microsoft.com/office/drawing/2014/main" id="{48990F2D-EEB3-437B-9743-295D567BD9DA}"/>
              </a:ext>
              <a:ext uri="{C183D7F6-B498-43B3-948B-1728B52AA6E4}">
                <adec:decorative xmlns:adec="http://schemas.microsoft.com/office/drawing/2017/decorative" val="1"/>
              </a:ext>
            </a:extLst>
          </p:cNvPr>
          <p:cNvSpPr/>
          <p:nvPr/>
        </p:nvSpPr>
        <p:spPr bwMode="auto">
          <a:xfrm>
            <a:off x="419100" y="1936167"/>
            <a:ext cx="11353800" cy="394100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pic>
        <p:nvPicPr>
          <p:cNvPr id="4" name="New picture" descr="Power Apps AI Builder dashboard which is faded and shows Form Processing preview window on top of it"/>
          <p:cNvPicPr/>
          <p:nvPr/>
        </p:nvPicPr>
        <p:blipFill>
          <a:blip r:embed="rId3"/>
          <a:stretch>
            <a:fillRect/>
          </a:stretch>
        </p:blipFill>
        <p:spPr>
          <a:xfrm>
            <a:off x="2982917" y="2053686"/>
            <a:ext cx="6226162" cy="3672016"/>
          </a:xfrm>
          <a:prstGeom prst="rect">
            <a:avLst/>
          </a:prstGeom>
          <a:ln>
            <a:solidFill>
              <a:schemeClr val="bg2"/>
            </a:solid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Select a model type</a:t>
            </a:r>
          </a:p>
        </p:txBody>
      </p:sp>
      <p:sp>
        <p:nvSpPr>
          <p:cNvPr id="7" name="Text Placeholder 6">
            <a:extLst>
              <a:ext uri="{FF2B5EF4-FFF2-40B4-BE49-F238E27FC236}">
                <a16:creationId xmlns:a16="http://schemas.microsoft.com/office/drawing/2014/main" id="{42BEAF0D-7773-40FC-A897-7B1102CDB861}"/>
              </a:ext>
            </a:extLst>
          </p:cNvPr>
          <p:cNvSpPr>
            <a:spLocks noGrp="1"/>
          </p:cNvSpPr>
          <p:nvPr>
            <p:ph type="body" sz="quarter" idx="20"/>
          </p:nvPr>
        </p:nvSpPr>
        <p:spPr/>
        <p:txBody>
          <a:bodyPr/>
          <a:lstStyle/>
          <a:p>
            <a:pPr lvl="0"/>
            <a:r>
              <a:rPr lang="en-US" dirty="0"/>
              <a:t>Sign in to Power Apps or Power Automate and select AI Builder &gt; Build on the left menu:</a:t>
            </a:r>
          </a:p>
        </p:txBody>
      </p:sp>
      <p:pic>
        <p:nvPicPr>
          <p:cNvPr id="132" name="Picture 131" descr="Icon of a browser window with an arrow pointing from the outside to the center">
            <a:extLst>
              <a:ext uri="{FF2B5EF4-FFF2-40B4-BE49-F238E27FC236}">
                <a16:creationId xmlns:a16="http://schemas.microsoft.com/office/drawing/2014/main" id="{85E55C5F-134E-4527-932D-14D8279C4326}"/>
              </a:ext>
            </a:extLst>
          </p:cNvPr>
          <p:cNvPicPr>
            <a:picLocks noChangeAspect="1"/>
          </p:cNvPicPr>
          <p:nvPr/>
        </p:nvPicPr>
        <p:blipFill>
          <a:blip r:embed="rId3"/>
          <a:stretch>
            <a:fillRect/>
          </a:stretch>
        </p:blipFill>
        <p:spPr>
          <a:xfrm>
            <a:off x="418643" y="1931885"/>
            <a:ext cx="717804" cy="717804"/>
          </a:xfrm>
          <a:prstGeom prst="rect">
            <a:avLst/>
          </a:prstGeom>
        </p:spPr>
      </p:pic>
      <p:sp>
        <p:nvSpPr>
          <p:cNvPr id="35" name="Text Placeholder 34">
            <a:extLst>
              <a:ext uri="{FF2B5EF4-FFF2-40B4-BE49-F238E27FC236}">
                <a16:creationId xmlns:a16="http://schemas.microsoft.com/office/drawing/2014/main" id="{3A84C013-90AD-46AD-B00D-B54433626353}"/>
              </a:ext>
            </a:extLst>
          </p:cNvPr>
          <p:cNvSpPr>
            <a:spLocks noGrp="1"/>
          </p:cNvSpPr>
          <p:nvPr>
            <p:ph type="body" sz="quarter" idx="11"/>
          </p:nvPr>
        </p:nvSpPr>
        <p:spPr/>
        <p:txBody>
          <a:bodyPr/>
          <a:lstStyle/>
          <a:p>
            <a:pPr lvl="0"/>
            <a:r>
              <a:rPr lang="en-IN" sz="2000" dirty="0"/>
              <a:t>Form processing</a:t>
            </a:r>
          </a:p>
        </p:txBody>
      </p:sp>
      <p:pic>
        <p:nvPicPr>
          <p:cNvPr id="130" name="Picture 129" descr="Icon of a magnifying glass">
            <a:extLst>
              <a:ext uri="{FF2B5EF4-FFF2-40B4-BE49-F238E27FC236}">
                <a16:creationId xmlns:a16="http://schemas.microsoft.com/office/drawing/2014/main" id="{075D19FA-D23F-45F0-B378-67C49C696549}"/>
              </a:ext>
            </a:extLst>
          </p:cNvPr>
          <p:cNvPicPr>
            <a:picLocks noChangeAspect="1"/>
          </p:cNvPicPr>
          <p:nvPr/>
        </p:nvPicPr>
        <p:blipFill>
          <a:blip r:embed="rId4"/>
          <a:stretch>
            <a:fillRect/>
          </a:stretch>
        </p:blipFill>
        <p:spPr>
          <a:xfrm>
            <a:off x="418643" y="2878304"/>
            <a:ext cx="717804" cy="717804"/>
          </a:xfrm>
          <a:prstGeom prst="rect">
            <a:avLst/>
          </a:prstGeom>
        </p:spPr>
      </p:pic>
      <p:sp>
        <p:nvSpPr>
          <p:cNvPr id="36" name="Text Placeholder 35">
            <a:extLst>
              <a:ext uri="{FF2B5EF4-FFF2-40B4-BE49-F238E27FC236}">
                <a16:creationId xmlns:a16="http://schemas.microsoft.com/office/drawing/2014/main" id="{1EE91BA3-DA9C-4E06-89F7-0DDA7F455EAA}"/>
              </a:ext>
            </a:extLst>
          </p:cNvPr>
          <p:cNvSpPr>
            <a:spLocks noGrp="1"/>
          </p:cNvSpPr>
          <p:nvPr>
            <p:ph type="body" sz="quarter" idx="15"/>
          </p:nvPr>
        </p:nvSpPr>
        <p:spPr/>
        <p:txBody>
          <a:bodyPr/>
          <a:lstStyle/>
          <a:p>
            <a:pPr lvl="0"/>
            <a:r>
              <a:rPr lang="en-IN" sz="2000" dirty="0"/>
              <a:t>Object detection</a:t>
            </a:r>
          </a:p>
        </p:txBody>
      </p:sp>
      <p:pic>
        <p:nvPicPr>
          <p:cNvPr id="128" name="Picture 127" descr="Icon of two circles and a curved arrow winding between three exes connecting them">
            <a:extLst>
              <a:ext uri="{FF2B5EF4-FFF2-40B4-BE49-F238E27FC236}">
                <a16:creationId xmlns:a16="http://schemas.microsoft.com/office/drawing/2014/main" id="{8D15ACAD-6B58-446C-81D2-F0261D61A3FE}"/>
              </a:ext>
            </a:extLst>
          </p:cNvPr>
          <p:cNvPicPr>
            <a:picLocks noChangeAspect="1"/>
          </p:cNvPicPr>
          <p:nvPr/>
        </p:nvPicPr>
        <p:blipFill>
          <a:blip r:embed="rId5"/>
          <a:stretch>
            <a:fillRect/>
          </a:stretch>
        </p:blipFill>
        <p:spPr>
          <a:xfrm>
            <a:off x="418643" y="3824723"/>
            <a:ext cx="717804" cy="717804"/>
          </a:xfrm>
          <a:prstGeom prst="rect">
            <a:avLst/>
          </a:prstGeom>
        </p:spPr>
      </p:pic>
      <p:sp>
        <p:nvSpPr>
          <p:cNvPr id="37" name="Text Placeholder 36">
            <a:extLst>
              <a:ext uri="{FF2B5EF4-FFF2-40B4-BE49-F238E27FC236}">
                <a16:creationId xmlns:a16="http://schemas.microsoft.com/office/drawing/2014/main" id="{3BDAFBD0-6BAB-44AD-A802-10D44C7C1FEA}"/>
              </a:ext>
            </a:extLst>
          </p:cNvPr>
          <p:cNvSpPr>
            <a:spLocks noGrp="1"/>
          </p:cNvSpPr>
          <p:nvPr>
            <p:ph type="body" sz="quarter" idx="17"/>
          </p:nvPr>
        </p:nvSpPr>
        <p:spPr/>
        <p:txBody>
          <a:bodyPr/>
          <a:lstStyle/>
          <a:p>
            <a:pPr lvl="0"/>
            <a:r>
              <a:rPr lang="en-IN" sz="2000" dirty="0"/>
              <a:t>Prediction</a:t>
            </a:r>
          </a:p>
        </p:txBody>
      </p:sp>
      <p:pic>
        <p:nvPicPr>
          <p:cNvPr id="126" name="Picture 125" descr="Icon of two documents stacked together with writing on them">
            <a:extLst>
              <a:ext uri="{FF2B5EF4-FFF2-40B4-BE49-F238E27FC236}">
                <a16:creationId xmlns:a16="http://schemas.microsoft.com/office/drawing/2014/main" id="{054661B8-CB23-4581-AAC3-C6CFA1CE9B59}"/>
              </a:ext>
            </a:extLst>
          </p:cNvPr>
          <p:cNvPicPr>
            <a:picLocks noChangeAspect="1"/>
          </p:cNvPicPr>
          <p:nvPr/>
        </p:nvPicPr>
        <p:blipFill>
          <a:blip r:embed="rId6"/>
          <a:stretch>
            <a:fillRect/>
          </a:stretch>
        </p:blipFill>
        <p:spPr>
          <a:xfrm>
            <a:off x="418643" y="4771142"/>
            <a:ext cx="717804" cy="717804"/>
          </a:xfrm>
          <a:prstGeom prst="rect">
            <a:avLst/>
          </a:prstGeom>
        </p:spPr>
      </p:pic>
      <p:sp>
        <p:nvSpPr>
          <p:cNvPr id="38" name="Text Placeholder 37">
            <a:extLst>
              <a:ext uri="{FF2B5EF4-FFF2-40B4-BE49-F238E27FC236}">
                <a16:creationId xmlns:a16="http://schemas.microsoft.com/office/drawing/2014/main" id="{46F3318E-E95A-47C0-9771-BAF068F5365C}"/>
              </a:ext>
            </a:extLst>
          </p:cNvPr>
          <p:cNvSpPr>
            <a:spLocks noGrp="1"/>
          </p:cNvSpPr>
          <p:nvPr>
            <p:ph type="body" sz="quarter" idx="19"/>
          </p:nvPr>
        </p:nvSpPr>
        <p:spPr/>
        <p:txBody>
          <a:bodyPr/>
          <a:lstStyle/>
          <a:p>
            <a:pPr lvl="0"/>
            <a:r>
              <a:rPr lang="en-IN" sz="2000" dirty="0"/>
              <a:t>Text classification</a:t>
            </a:r>
          </a:p>
        </p:txBody>
      </p:sp>
    </p:spTree>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4B37371-970B-4739-A9E6-18EF4A7D0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f760b7-3ac7-4136-9613-efba1616ad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10db0749-eddb-4627-97e5-bcd86b41c8cd"/>
    <ds:schemaRef ds:uri="http://purl.org/dc/elements/1.1/"/>
    <ds:schemaRef ds:uri="http://schemas.microsoft.com/office/infopath/2007/PartnerControls"/>
    <ds:schemaRef ds:uri="http://purl.org/dc/terms/"/>
    <ds:schemaRef ds:uri="a4bc753f-e3bb-4cba-8373-da173ea1515c"/>
    <ds:schemaRef ds:uri="http://schemas.microsoft.com/office/2006/documentManagement/types"/>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Power Platform Template_Aug 26</Template>
  <TotalTime>272</TotalTime>
  <Words>4309</Words>
  <Application>Microsoft Office PowerPoint</Application>
  <PresentationFormat>Widescreen</PresentationFormat>
  <Paragraphs>366</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Segoe UI</vt:lpstr>
      <vt:lpstr>Segoe UI Light</vt:lpstr>
      <vt:lpstr>Segoe UI Semibold</vt:lpstr>
      <vt:lpstr>Times New Roman</vt:lpstr>
      <vt:lpstr>Wingdings</vt:lpstr>
      <vt:lpstr>Microsoft Power Platform Template</vt:lpstr>
      <vt:lpstr>Get started  with AI Builder</vt:lpstr>
      <vt:lpstr>What you can do with AI Builder</vt:lpstr>
      <vt:lpstr>What can you do with AI Builder?</vt:lpstr>
      <vt:lpstr>Where you can use AI Builder</vt:lpstr>
      <vt:lpstr>Exercise: Create your first model</vt:lpstr>
      <vt:lpstr>Choose an AI capability</vt:lpstr>
      <vt:lpstr>Choose a model</vt:lpstr>
      <vt:lpstr>Learn about the model</vt:lpstr>
      <vt:lpstr>Select a model type</vt:lpstr>
      <vt:lpstr>Ways to use your models</vt:lpstr>
      <vt:lpstr>View your model details</vt:lpstr>
      <vt:lpstr>Publish your model</vt:lpstr>
      <vt:lpstr>Use your model in an app</vt:lpstr>
      <vt:lpstr>Use your model in an app </vt:lpstr>
      <vt:lpstr>Use your model in a flow</vt:lpstr>
      <vt:lpstr>Use your model in your database</vt:lpstr>
      <vt:lpstr>Create a chatbot with Power Virtual Agents and Dataverse for Teams</vt:lpstr>
      <vt:lpstr>Introduction</vt:lpstr>
      <vt:lpstr>Create your first chatbot</vt:lpstr>
      <vt:lpstr>Create a new chatbot</vt:lpstr>
      <vt:lpstr>Create and modify topics</vt:lpstr>
      <vt:lpstr>Change the greeting system topic</vt:lpstr>
      <vt:lpstr>Create a topic</vt:lpstr>
      <vt:lpstr>Create your first chatbot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started with AI Builder</dc:title>
  <dc:creator>Jesse Dietrichson</dc:creator>
  <cp:lastModifiedBy>Sari Kulthm</cp:lastModifiedBy>
  <cp:revision>9</cp:revision>
  <dcterms:created xsi:type="dcterms:W3CDTF">2020-08-26T05:45:46Z</dcterms:created>
  <dcterms:modified xsi:type="dcterms:W3CDTF">2021-09-17T20:17:27Z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0x010100F67578DBD66E394D9B468A6617C94AD2</vt:lpwstr>
  </property>
</Properties>
</file>